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77"/>
  </p:notesMasterIdLst>
  <p:sldIdLst>
    <p:sldId id="329" r:id="rId2"/>
    <p:sldId id="33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35" r:id="rId11"/>
    <p:sldId id="264" r:id="rId12"/>
    <p:sldId id="265" r:id="rId13"/>
    <p:sldId id="266" r:id="rId14"/>
    <p:sldId id="267" r:id="rId15"/>
    <p:sldId id="268" r:id="rId16"/>
    <p:sldId id="269" r:id="rId17"/>
    <p:sldId id="324" r:id="rId18"/>
    <p:sldId id="325" r:id="rId19"/>
    <p:sldId id="326" r:id="rId20"/>
    <p:sldId id="327" r:id="rId21"/>
    <p:sldId id="333" r:id="rId22"/>
    <p:sldId id="328" r:id="rId23"/>
    <p:sldId id="271" r:id="rId24"/>
    <p:sldId id="272" r:id="rId25"/>
    <p:sldId id="273" r:id="rId26"/>
    <p:sldId id="334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331" r:id="rId36"/>
    <p:sldId id="282" r:id="rId37"/>
    <p:sldId id="283" r:id="rId38"/>
    <p:sldId id="284" r:id="rId39"/>
    <p:sldId id="285" r:id="rId40"/>
    <p:sldId id="336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6" r:id="rId71"/>
    <p:sldId id="332" r:id="rId72"/>
    <p:sldId id="321" r:id="rId73"/>
    <p:sldId id="322" r:id="rId74"/>
    <p:sldId id="323" r:id="rId75"/>
    <p:sldId id="337" r:id="rId7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132" autoAdjust="0"/>
  </p:normalViewPr>
  <p:slideViewPr>
    <p:cSldViewPr>
      <p:cViewPr>
        <p:scale>
          <a:sx n="82" d="100"/>
          <a:sy n="82" d="100"/>
        </p:scale>
        <p:origin x="1469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74608-1970-4B97-9E9E-F2B40D64FB8D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C8251-1825-4B75-9EF1-B3C83EBDB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1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8251-1825-4B75-9EF1-B3C83EBDB62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63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algn="ctr">
              <a:buNone/>
            </a:pPr>
            <a:r>
              <a:rPr lang="en-US" sz="4000" b="1" dirty="0">
                <a:solidFill>
                  <a:srgbClr val="FF0066"/>
                </a:solidFill>
              </a:rPr>
              <a:t>CHEMICAL </a:t>
            </a:r>
            <a:r>
              <a:rPr lang="en-IN" sz="4000" b="1" dirty="0">
                <a:solidFill>
                  <a:srgbClr val="FF0066"/>
                </a:solidFill>
              </a:rPr>
              <a:t>PLANT </a:t>
            </a:r>
            <a:r>
              <a:rPr lang="en-US" sz="4000" b="1" dirty="0">
                <a:solidFill>
                  <a:srgbClr val="FF0066"/>
                </a:solidFill>
              </a:rPr>
              <a:t>SAFETY </a:t>
            </a:r>
          </a:p>
          <a:p>
            <a:pPr algn="ctr">
              <a:buNone/>
            </a:pPr>
            <a:r>
              <a:rPr lang="en-US" sz="4000" b="1" dirty="0"/>
              <a:t>UNIT-2</a:t>
            </a:r>
          </a:p>
        </p:txBody>
      </p:sp>
      <p:pic>
        <p:nvPicPr>
          <p:cNvPr id="4" name="Picture 3" descr="download (14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114800"/>
            <a:ext cx="2619375" cy="1743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3A8057-1418-B9C9-261D-1AE79455669A}"/>
              </a:ext>
            </a:extLst>
          </p:cNvPr>
          <p:cNvSpPr txBox="1"/>
          <p:nvPr/>
        </p:nvSpPr>
        <p:spPr>
          <a:xfrm>
            <a:off x="4114800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3FCD031-96D7-C0B7-C9DD-1CE5AD796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170554"/>
            <a:ext cx="232756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7B83"/>
                </a:solidFill>
                <a:effectLst/>
                <a:latin typeface="Google Sans"/>
              </a:rPr>
              <a:t>c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6565097-21BE-7A73-56ED-26A23CAD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170556"/>
            <a:ext cx="184731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84670B1-2D56-6FB7-B6D7-F9D0E70AD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0E3A04B-D85E-D0F8-7382-53C52123F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7477-4A8C-40A5-99DD-988F9E5F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417"/>
            <a:ext cx="8229600" cy="1143000"/>
          </a:xfrm>
        </p:spPr>
        <p:txBody>
          <a:bodyPr>
            <a:noAutofit/>
          </a:bodyPr>
          <a:lstStyle/>
          <a:p>
            <a:r>
              <a:rPr lang="en-IN" sz="3600" dirty="0"/>
              <a:t>Hazard label – NFPA (National fire protection Association) Diamond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90B38-4AF6-4002-9973-5CCA3E351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3400" y="1574448"/>
            <a:ext cx="4188753" cy="40687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CCFF94-5D1B-318B-CF29-A1D04DA01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" y="1451417"/>
            <a:ext cx="3595688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91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861" y="1029970"/>
            <a:ext cx="66897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latin typeface="Calibri"/>
                <a:cs typeface="Calibri"/>
              </a:rPr>
              <a:t>TYPES </a:t>
            </a:r>
            <a:r>
              <a:rPr sz="4400" b="0" spc="-5" dirty="0">
                <a:latin typeface="Calibri"/>
                <a:cs typeface="Calibri"/>
              </a:rPr>
              <a:t>OF CHEMICAL</a:t>
            </a:r>
            <a:r>
              <a:rPr sz="4400" b="0" spc="-35" dirty="0">
                <a:latin typeface="Calibri"/>
                <a:cs typeface="Calibri"/>
              </a:rPr>
              <a:t> </a:t>
            </a:r>
            <a:r>
              <a:rPr sz="4400" b="0" spc="-5" dirty="0">
                <a:latin typeface="Calibri"/>
                <a:cs typeface="Calibri"/>
              </a:rPr>
              <a:t>HAZARD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2057400"/>
            <a:ext cx="8077200" cy="32874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0240" indent="-452755">
              <a:lnSpc>
                <a:spcPct val="100000"/>
              </a:lnSpc>
              <a:spcBef>
                <a:spcPts val="95"/>
              </a:spcBef>
              <a:buSzPct val="97500"/>
              <a:buFont typeface="Wingdings"/>
              <a:buChar char=""/>
              <a:tabLst>
                <a:tab pos="650875" algn="l"/>
              </a:tabLst>
            </a:pPr>
            <a:r>
              <a:rPr sz="2800" spc="-60" dirty="0">
                <a:solidFill>
                  <a:srgbClr val="0070C0"/>
                </a:solidFill>
                <a:latin typeface="Calibri"/>
                <a:cs typeface="Calibri"/>
              </a:rPr>
              <a:t>HEALTH</a:t>
            </a:r>
            <a:r>
              <a:rPr sz="28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70C0"/>
                </a:solidFill>
                <a:latin typeface="Calibri"/>
                <a:cs typeface="Calibri"/>
              </a:rPr>
              <a:t>HAZARD</a:t>
            </a:r>
            <a:r>
              <a:rPr lang="en-US" sz="2800" spc="-10" dirty="0">
                <a:latin typeface="Calibri"/>
                <a:cs typeface="Calibri"/>
              </a:rPr>
              <a:t>- </a:t>
            </a:r>
            <a:r>
              <a:rPr lang="en-US" sz="28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Health hazards are chemical, physical or biological factors in our environment that can have negative impacts on our short- or long-term health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00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marL="465455" indent="-452755">
              <a:lnSpc>
                <a:spcPct val="100000"/>
              </a:lnSpc>
              <a:buSzPct val="97500"/>
              <a:buFont typeface="Wingdings"/>
              <a:buChar char=""/>
              <a:tabLst>
                <a:tab pos="466090" algn="l"/>
              </a:tabLst>
            </a:pPr>
            <a:r>
              <a:rPr sz="2800" spc="-15" dirty="0">
                <a:solidFill>
                  <a:srgbClr val="0070C0"/>
                </a:solidFill>
                <a:latin typeface="Calibri"/>
                <a:cs typeface="Calibri"/>
              </a:rPr>
              <a:t>PHYSICAL</a:t>
            </a:r>
            <a:r>
              <a:rPr sz="28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70C0"/>
                </a:solidFill>
                <a:latin typeface="Calibri"/>
                <a:cs typeface="Calibri"/>
              </a:rPr>
              <a:t>HAZARD</a:t>
            </a:r>
            <a:r>
              <a:rPr lang="en-US" sz="2800" spc="-10" dirty="0">
                <a:latin typeface="Calibri"/>
                <a:cs typeface="Calibri"/>
              </a:rPr>
              <a:t>- </a:t>
            </a:r>
            <a:r>
              <a:rPr lang="en-US" sz="280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Physical hazard are based on the intrinsic properties of the chemical. 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4813" y="69291"/>
            <a:ext cx="3830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FF0000"/>
                </a:solidFill>
                <a:latin typeface="Calibri"/>
                <a:cs typeface="Calibri"/>
              </a:rPr>
              <a:t>PHYSICAL</a:t>
            </a:r>
            <a:r>
              <a:rPr sz="4000" b="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FF0000"/>
                </a:solidFill>
                <a:latin typeface="Calibri"/>
                <a:cs typeface="Calibri"/>
              </a:rPr>
              <a:t>HAZARD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609955"/>
            <a:ext cx="4028440" cy="6245941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Flammable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gases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Flammable</a:t>
            </a:r>
            <a:r>
              <a:rPr sz="3200" spc="-9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aerosols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Oxidizing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gases</a:t>
            </a:r>
            <a:endParaRPr sz="3200">
              <a:latin typeface="Arial"/>
              <a:cs typeface="Arial"/>
            </a:endParaRPr>
          </a:p>
          <a:p>
            <a:pPr marL="355600" marR="1339215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Gases</a:t>
            </a:r>
            <a:r>
              <a:rPr sz="3200" spc="-9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under  </a:t>
            </a:r>
            <a:r>
              <a:rPr sz="3200" dirty="0">
                <a:latin typeface="Arial"/>
                <a:cs typeface="Arial"/>
              </a:rPr>
              <a:t>pressure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Flammable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liquids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Flammable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solids</a:t>
            </a:r>
            <a:endParaRPr sz="3200">
              <a:latin typeface="Arial"/>
              <a:cs typeface="Arial"/>
            </a:endParaRPr>
          </a:p>
          <a:p>
            <a:pPr marL="355600" marR="818515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Self-reactive  substances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and  mixtures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Pyrophoric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liquids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6134" y="706882"/>
            <a:ext cx="3867150" cy="50610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0" indent="-342900">
              <a:lnSpc>
                <a:spcPct val="100000"/>
              </a:lnSpc>
              <a:spcBef>
                <a:spcPts val="105"/>
              </a:spcBef>
              <a:buClr>
                <a:srgbClr val="FFFF00"/>
              </a:buClr>
              <a:buFont typeface="Arial"/>
              <a:buChar char="•"/>
              <a:tabLst>
                <a:tab pos="467995" algn="l"/>
                <a:tab pos="468630" algn="l"/>
              </a:tabLst>
            </a:pPr>
            <a:r>
              <a:rPr dirty="0"/>
              <a:t>	</a:t>
            </a:r>
            <a:r>
              <a:rPr sz="3200" spc="-5" dirty="0">
                <a:latin typeface="Arial"/>
                <a:cs typeface="Arial"/>
              </a:rPr>
              <a:t>contact </a:t>
            </a:r>
            <a:r>
              <a:rPr sz="3200" dirty="0">
                <a:latin typeface="Arial"/>
                <a:cs typeface="Arial"/>
              </a:rPr>
              <a:t>with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30" dirty="0">
                <a:latin typeface="Arial"/>
                <a:cs typeface="Arial"/>
              </a:rPr>
              <a:t>water,  </a:t>
            </a:r>
            <a:r>
              <a:rPr sz="3200" spc="-5" dirty="0">
                <a:latin typeface="Arial"/>
                <a:cs typeface="Arial"/>
              </a:rPr>
              <a:t>emit flammable  </a:t>
            </a:r>
            <a:r>
              <a:rPr sz="3200" dirty="0">
                <a:latin typeface="Arial"/>
                <a:cs typeface="Arial"/>
              </a:rPr>
              <a:t>gases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Oxidizing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liquids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Oxidizing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solids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Organic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peroxides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Corrosive to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metals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Combustible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dusts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Pyrophoric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gases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4041" y="69291"/>
            <a:ext cx="34626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60" dirty="0">
                <a:latin typeface="Calibri"/>
                <a:cs typeface="Calibri"/>
              </a:rPr>
              <a:t>HEALTH </a:t>
            </a:r>
            <a:r>
              <a:rPr sz="4000" b="0" spc="-10" dirty="0">
                <a:latin typeface="Calibri"/>
                <a:cs typeface="Calibri"/>
              </a:rPr>
              <a:t>HAZARD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762355"/>
            <a:ext cx="4158615" cy="6143348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Acute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toxicity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Skin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corrosion/irritation</a:t>
            </a:r>
            <a:endParaRPr sz="3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Serious </a:t>
            </a:r>
            <a:r>
              <a:rPr sz="3200" dirty="0">
                <a:latin typeface="Arial"/>
                <a:cs typeface="Arial"/>
              </a:rPr>
              <a:t>eye  </a:t>
            </a:r>
            <a:r>
              <a:rPr sz="3200" spc="-5" dirty="0">
                <a:latin typeface="Arial"/>
                <a:cs typeface="Arial"/>
              </a:rPr>
              <a:t>damage/eye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irritation</a:t>
            </a:r>
            <a:endParaRPr sz="3200">
              <a:latin typeface="Arial"/>
              <a:cs typeface="Arial"/>
            </a:endParaRPr>
          </a:p>
          <a:p>
            <a:pPr marL="355600" marR="40894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Respiratory or</a:t>
            </a:r>
            <a:r>
              <a:rPr sz="3200" spc="-1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skin  sensitization</a:t>
            </a:r>
            <a:endParaRPr sz="3200">
              <a:latin typeface="Arial"/>
              <a:cs typeface="Arial"/>
            </a:endParaRPr>
          </a:p>
          <a:p>
            <a:pPr marL="355600" marR="1514475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Germ cell  mu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icity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Carcinogenicity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Reproductive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toxicity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8034" y="859282"/>
            <a:ext cx="4095750" cy="4709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Specific target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organ  toxicity – </a:t>
            </a:r>
            <a:r>
              <a:rPr sz="3200" spc="-5" dirty="0">
                <a:latin typeface="Arial"/>
                <a:cs typeface="Arial"/>
              </a:rPr>
              <a:t>single  </a:t>
            </a:r>
            <a:r>
              <a:rPr sz="3200" dirty="0">
                <a:latin typeface="Arial"/>
                <a:cs typeface="Arial"/>
              </a:rPr>
              <a:t>exposure</a:t>
            </a: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Specific target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organ  toxicity – </a:t>
            </a:r>
            <a:r>
              <a:rPr sz="3200" spc="-5" dirty="0">
                <a:latin typeface="Arial"/>
                <a:cs typeface="Arial"/>
              </a:rPr>
              <a:t>repeated  </a:t>
            </a:r>
            <a:r>
              <a:rPr sz="3200" dirty="0">
                <a:latin typeface="Arial"/>
                <a:cs typeface="Arial"/>
              </a:rPr>
              <a:t>exposure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Aspiration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hazard</a:t>
            </a:r>
          </a:p>
          <a:p>
            <a:pPr marL="355600" marR="255904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Bio hazardous  infectious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materials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457200"/>
            <a:ext cx="5943600" cy="5224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6489" y="148539"/>
            <a:ext cx="5889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40" dirty="0">
                <a:latin typeface="Calibri"/>
                <a:cs typeface="Calibri"/>
              </a:rPr>
              <a:t>Types </a:t>
            </a:r>
            <a:r>
              <a:rPr sz="4400" b="0" dirty="0">
                <a:latin typeface="Calibri"/>
                <a:cs typeface="Calibri"/>
              </a:rPr>
              <a:t>Of </a:t>
            </a:r>
            <a:r>
              <a:rPr sz="4400" b="0" spc="-10" dirty="0">
                <a:latin typeface="Calibri"/>
                <a:cs typeface="Calibri"/>
              </a:rPr>
              <a:t>Chemical</a:t>
            </a:r>
            <a:r>
              <a:rPr sz="4400" b="0" dirty="0">
                <a:latin typeface="Calibri"/>
                <a:cs typeface="Calibri"/>
              </a:rPr>
              <a:t> </a:t>
            </a:r>
            <a:r>
              <a:rPr sz="4400" b="0" spc="-25" dirty="0">
                <a:latin typeface="Calibri"/>
                <a:cs typeface="Calibri"/>
              </a:rPr>
              <a:t>Hazard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371600"/>
            <a:ext cx="8458200" cy="4754880"/>
          </a:xfrm>
          <a:custGeom>
            <a:avLst/>
            <a:gdLst/>
            <a:ahLst/>
            <a:cxnLst/>
            <a:rect l="l" t="t" r="r" b="b"/>
            <a:pathLst>
              <a:path w="8458200" h="4754880">
                <a:moveTo>
                  <a:pt x="0" y="4754880"/>
                </a:moveTo>
                <a:lnTo>
                  <a:pt x="8458200" y="4754880"/>
                </a:lnTo>
                <a:lnTo>
                  <a:pt x="8458200" y="0"/>
                </a:lnTo>
                <a:lnTo>
                  <a:pt x="0" y="0"/>
                </a:lnTo>
                <a:lnTo>
                  <a:pt x="0" y="475488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1281658"/>
            <a:ext cx="8004809" cy="353822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Naturally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Occurring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Chemicals</a:t>
            </a:r>
            <a:endParaRPr sz="3200">
              <a:latin typeface="Calibri"/>
              <a:cs typeface="Calibri"/>
            </a:endParaRPr>
          </a:p>
          <a:p>
            <a:pPr marL="12700" marR="1529080">
              <a:lnSpc>
                <a:spcPct val="120000"/>
              </a:lnSpc>
            </a:pP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Ex. 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Mycrotoxin,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Pyrrolizidine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Alkaloides 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Intentionally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Chemicals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20000"/>
              </a:lnSpc>
            </a:pP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Ex.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Preservatives: Nitrite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Sulfiting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agents. 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Unintentionally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Incidentally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Added Chemicals 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Ex.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Pesticides,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Lead, 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Arsenic,</a:t>
            </a:r>
            <a:r>
              <a:rPr sz="32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35" dirty="0">
                <a:solidFill>
                  <a:srgbClr val="FF0000"/>
                </a:solidFill>
                <a:latin typeface="Calibri"/>
                <a:cs typeface="Calibri"/>
              </a:rPr>
              <a:t>Mercury.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438" y="378078"/>
            <a:ext cx="21386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C00000"/>
                </a:solidFill>
                <a:latin typeface="Calibri"/>
                <a:cs typeface="Calibri"/>
              </a:rPr>
              <a:t>WHMIS</a:t>
            </a:r>
            <a:endParaRPr sz="54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939" y="1509941"/>
            <a:ext cx="8745855" cy="236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1290">
              <a:lnSpc>
                <a:spcPct val="120100"/>
              </a:lnSpc>
              <a:spcBef>
                <a:spcPts val="100"/>
              </a:spcBef>
            </a:pPr>
            <a:r>
              <a:rPr sz="3200" spc="-15" dirty="0">
                <a:latin typeface="Calibri"/>
                <a:cs typeface="Calibri"/>
              </a:rPr>
              <a:t>Workplace Hazardous </a:t>
            </a:r>
            <a:r>
              <a:rPr sz="3200" spc="-10" dirty="0">
                <a:latin typeface="Calibri"/>
                <a:cs typeface="Calibri"/>
              </a:rPr>
              <a:t>Materials </a:t>
            </a:r>
            <a:r>
              <a:rPr sz="3200" spc="-15" dirty="0">
                <a:latin typeface="Calibri"/>
                <a:cs typeface="Calibri"/>
              </a:rPr>
              <a:t>Information </a:t>
            </a:r>
            <a:r>
              <a:rPr sz="3200" spc="-25" dirty="0">
                <a:latin typeface="Calibri"/>
                <a:cs typeface="Calibri"/>
              </a:rPr>
              <a:t>System  </a:t>
            </a:r>
            <a:r>
              <a:rPr sz="3200" dirty="0">
                <a:latin typeface="Calibri"/>
                <a:cs typeface="Calibri"/>
              </a:rPr>
              <a:t>Goals-</a:t>
            </a: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Prevent </a:t>
            </a:r>
            <a:r>
              <a:rPr sz="3200" spc="-5" dirty="0">
                <a:latin typeface="Calibri"/>
                <a:cs typeface="Calibri"/>
              </a:rPr>
              <a:t>Health </a:t>
            </a:r>
            <a:r>
              <a:rPr sz="3200" spc="-20" dirty="0">
                <a:latin typeface="Calibri"/>
                <a:cs typeface="Calibri"/>
              </a:rPr>
              <a:t>Hazards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Reduce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Accidents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6033"/>
            <a:ext cx="906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CLASSIFICATION OF DANGEROUS GOODS/CHEMICALS –</a:t>
            </a:r>
            <a:r>
              <a:rPr lang="en-US" sz="2800" b="1" dirty="0">
                <a:solidFill>
                  <a:srgbClr val="002060"/>
                </a:solidFill>
              </a:rPr>
              <a:t>under motor vehicle rules 1989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068972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CLASS 1- EXPLOSIVES</a:t>
            </a:r>
          </a:p>
          <a:p>
            <a:r>
              <a:rPr lang="en-US" sz="2800" dirty="0"/>
              <a:t>An explosive substance is a solid or liquid substance which itself capable of producing  chemical reactions  and gas at such a temperature, pressure and speed to cause damage to surroundings</a:t>
            </a:r>
          </a:p>
          <a:p>
            <a:endParaRPr lang="en-US" sz="2800" dirty="0"/>
          </a:p>
          <a:p>
            <a:r>
              <a:rPr lang="en-US" sz="2400" dirty="0"/>
              <a:t>Causes:</a:t>
            </a:r>
          </a:p>
          <a:p>
            <a:pPr marL="457200" indent="-457200">
              <a:buAutoNum type="arabicPeriod"/>
            </a:pPr>
            <a:r>
              <a:rPr lang="en-US" sz="2400" dirty="0"/>
              <a:t>Mass explosion hazard</a:t>
            </a:r>
          </a:p>
          <a:p>
            <a:pPr marL="457200" indent="-457200">
              <a:buAutoNum type="arabicPeriod"/>
            </a:pPr>
            <a:r>
              <a:rPr lang="en-US" sz="2400" dirty="0"/>
              <a:t>Projection hazard</a:t>
            </a:r>
          </a:p>
          <a:p>
            <a:pPr marL="457200" indent="-457200">
              <a:buAutoNum type="arabicPeriod"/>
            </a:pPr>
            <a:r>
              <a:rPr lang="en-US" sz="2400" dirty="0"/>
              <a:t>Fire hazard and either minor blast hazard or minor projection  hazard</a:t>
            </a:r>
          </a:p>
          <a:p>
            <a:pPr marL="457200" indent="-457200">
              <a:buAutoNum type="arabicPeriod"/>
            </a:pPr>
            <a:r>
              <a:rPr lang="en-US" sz="2400" dirty="0"/>
              <a:t>Give rise to radiant heat </a:t>
            </a:r>
          </a:p>
          <a:p>
            <a:pPr marL="457200" indent="-457200">
              <a:buAutoNum type="arabicPeriod"/>
            </a:pPr>
            <a:r>
              <a:rPr lang="en-US" sz="2400" dirty="0"/>
              <a:t>Burn one after another producing minor blast</a:t>
            </a:r>
          </a:p>
        </p:txBody>
      </p:sp>
      <p:pic>
        <p:nvPicPr>
          <p:cNvPr id="4" name="Picture 3" descr="download (15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819400"/>
            <a:ext cx="2143125" cy="1762125"/>
          </a:xfrm>
          <a:prstGeom prst="rect">
            <a:avLst/>
          </a:prstGeom>
        </p:spPr>
      </p:pic>
      <p:pic>
        <p:nvPicPr>
          <p:cNvPr id="5" name="Picture 4" descr="download (16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2" y="2914508"/>
            <a:ext cx="1866900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7B267-1DE4-43CB-8E69-AC2EF8CD8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876800"/>
            <a:ext cx="1951653" cy="19516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86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CLASS 2 – GASES: COMPRESSED, LIQUIFIED OR DISSOLVED UNDER PRESSURE</a:t>
            </a:r>
            <a:endParaRPr lang="en-I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1475" y="1110526"/>
            <a:ext cx="8543925" cy="49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800" dirty="0">
                <a:solidFill>
                  <a:srgbClr val="FF0000"/>
                </a:solidFill>
              </a:rPr>
              <a:t>2.1 Flammable gases </a:t>
            </a:r>
            <a:r>
              <a:rPr lang="en-US" sz="2800" dirty="0"/>
              <a:t>– Chemical which mixes in air in its gaseous state at normal pressure and becomes flammable. Its BP at normal pressure is below 20 °C</a:t>
            </a:r>
          </a:p>
          <a:p>
            <a:pPr marL="457200" indent="-457200"/>
            <a:r>
              <a:rPr lang="en-US" sz="2800" dirty="0">
                <a:solidFill>
                  <a:srgbClr val="FF0000"/>
                </a:solidFill>
              </a:rPr>
              <a:t>2.2 Non Flammable, Non toxic gases </a:t>
            </a:r>
            <a:r>
              <a:rPr lang="en-US" sz="2800" dirty="0"/>
              <a:t>-  gases which are transported at a pressure not less than 286 kPa at 20 °C or as refrigerated liquid and which are  </a:t>
            </a:r>
            <a:r>
              <a:rPr lang="en-US" sz="2800" b="1" dirty="0"/>
              <a:t>asphyxiant or oxidizing</a:t>
            </a:r>
          </a:p>
          <a:p>
            <a:pPr marL="457200" indent="-457200"/>
            <a:r>
              <a:rPr lang="en-US" sz="2800" dirty="0">
                <a:solidFill>
                  <a:srgbClr val="FF0000"/>
                </a:solidFill>
              </a:rPr>
              <a:t>2.3 Toxic Gases </a:t>
            </a:r>
            <a:r>
              <a:rPr lang="en-US" sz="2800" dirty="0"/>
              <a:t>– toxic or corrosive to humans as they pose  a hazard to health (LC</a:t>
            </a:r>
            <a:r>
              <a:rPr lang="en-US" sz="2800" baseline="-25000" dirty="0"/>
              <a:t>50</a:t>
            </a:r>
            <a:r>
              <a:rPr lang="en-US" sz="2800" dirty="0"/>
              <a:t> value =&lt; 5000ppm</a:t>
            </a:r>
          </a:p>
          <a:p>
            <a:pPr marL="457200" indent="-457200"/>
            <a:endParaRPr lang="en-US" sz="2800" baseline="-25000" dirty="0"/>
          </a:p>
          <a:p>
            <a:pPr marL="457200" indent="-457200"/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 descr="download (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1" y="5061616"/>
            <a:ext cx="1524000" cy="16333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 3  – FLAMMABLE LIQUIDS</a:t>
            </a:r>
            <a:endParaRPr lang="en-IN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38200"/>
            <a:ext cx="914400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are liquids or a mixtures of liquids / liquids containing solids in solution or suspension which has a flash point &lt;61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/>
              <a:t>°C</a:t>
            </a:r>
          </a:p>
          <a:p>
            <a:endParaRPr lang="en-US" sz="2400" dirty="0"/>
          </a:p>
          <a:p>
            <a:r>
              <a:rPr lang="en-US" sz="2800" b="1" dirty="0"/>
              <a:t>CLASS 4</a:t>
            </a:r>
          </a:p>
          <a:p>
            <a:pPr marL="514350" indent="-514350"/>
            <a:r>
              <a:rPr lang="en-US" sz="2400" dirty="0"/>
              <a:t>4.1 Flammable solids (</a:t>
            </a:r>
            <a:r>
              <a:rPr lang="en-US" sz="2400" dirty="0">
                <a:solidFill>
                  <a:srgbClr val="C00000"/>
                </a:solidFill>
              </a:rPr>
              <a:t>easy ignition by external sources such as sparks, flames)</a:t>
            </a:r>
            <a:endParaRPr lang="en-US" sz="2400" dirty="0"/>
          </a:p>
          <a:p>
            <a:pPr marL="514350" indent="-514350"/>
            <a:r>
              <a:rPr lang="en-US" sz="2400" dirty="0"/>
              <a:t>4.2 Spontaneously combustible </a:t>
            </a:r>
            <a:r>
              <a:rPr lang="en-US" sz="2400" dirty="0">
                <a:solidFill>
                  <a:srgbClr val="C00000"/>
                </a:solidFill>
              </a:rPr>
              <a:t>(spontaneous heating under normal conditions, heating up in contact with air)</a:t>
            </a:r>
          </a:p>
          <a:p>
            <a:pPr marL="514350" indent="-514350"/>
            <a:r>
              <a:rPr lang="en-US" sz="2400" dirty="0"/>
              <a:t>4.3 Dangerous when wet (</a:t>
            </a:r>
            <a:r>
              <a:rPr lang="en-US" sz="2400" dirty="0" err="1">
                <a:solidFill>
                  <a:srgbClr val="C00000"/>
                </a:solidFill>
              </a:rPr>
              <a:t>liq</a:t>
            </a:r>
            <a:r>
              <a:rPr lang="en-US" sz="2400" dirty="0">
                <a:solidFill>
                  <a:srgbClr val="C00000"/>
                </a:solidFill>
              </a:rPr>
              <a:t>/sol interact with water – flammable spontaneous</a:t>
            </a:r>
            <a:r>
              <a:rPr lang="en-US" sz="2400" dirty="0"/>
              <a:t>)</a:t>
            </a:r>
          </a:p>
          <a:p>
            <a:pPr marL="514350" indent="-514350"/>
            <a:endParaRPr lang="en-US" sz="2400" dirty="0"/>
          </a:p>
          <a:p>
            <a:pPr marL="514350" indent="-514350"/>
            <a:r>
              <a:rPr lang="en-US" sz="2800" b="1" dirty="0"/>
              <a:t>CLASS 5</a:t>
            </a:r>
            <a:endParaRPr lang="en-US" sz="2400" b="1" dirty="0"/>
          </a:p>
          <a:p>
            <a:pPr marL="514350" indent="-514350"/>
            <a:r>
              <a:rPr lang="en-US" sz="2400" dirty="0"/>
              <a:t>5.1 Oxidizing substances (</a:t>
            </a:r>
            <a:r>
              <a:rPr lang="en-US" sz="2400" dirty="0">
                <a:solidFill>
                  <a:srgbClr val="C00000"/>
                </a:solidFill>
              </a:rPr>
              <a:t>directly/indirectly evolve oxygen</a:t>
            </a:r>
          </a:p>
          <a:p>
            <a:pPr marL="514350" indent="-514350"/>
            <a:r>
              <a:rPr lang="en-US" sz="2400" dirty="0"/>
              <a:t>5.2 Organic peroxides – liable to exothermic decomposition at normal/elevated temp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endParaRPr lang="en-US" sz="2800" dirty="0"/>
          </a:p>
        </p:txBody>
      </p:sp>
      <p:pic>
        <p:nvPicPr>
          <p:cNvPr id="5" name="Picture 4" descr="download (1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0"/>
            <a:ext cx="1524000" cy="990600"/>
          </a:xfrm>
          <a:prstGeom prst="rect">
            <a:avLst/>
          </a:prstGeom>
        </p:spPr>
      </p:pic>
      <p:pic>
        <p:nvPicPr>
          <p:cNvPr id="6" name="Picture 5" descr="download (1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76400"/>
            <a:ext cx="1290638" cy="685800"/>
          </a:xfrm>
          <a:prstGeom prst="rect">
            <a:avLst/>
          </a:prstGeom>
        </p:spPr>
      </p:pic>
      <p:pic>
        <p:nvPicPr>
          <p:cNvPr id="7" name="Picture 6" descr="download (1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351942"/>
            <a:ext cx="1600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2994" y="2002663"/>
            <a:ext cx="1551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C00000"/>
                </a:solidFill>
                <a:latin typeface="Arial"/>
                <a:cs typeface="Arial"/>
              </a:rPr>
              <a:t>Haza</a:t>
            </a:r>
            <a:r>
              <a:rPr sz="3600" b="1" spc="5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3600" b="1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2994" y="2917063"/>
            <a:ext cx="632015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9BBA58"/>
                </a:solidFill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9BBA58"/>
                </a:solidFill>
                <a:latin typeface="Arial"/>
                <a:cs typeface="Arial"/>
              </a:rPr>
              <a:t>hazard is generally anything that  </a:t>
            </a:r>
            <a:r>
              <a:rPr sz="3200" dirty="0">
                <a:solidFill>
                  <a:srgbClr val="9BBA58"/>
                </a:solidFill>
                <a:latin typeface="Arial"/>
                <a:cs typeface="Arial"/>
              </a:rPr>
              <a:t>can </a:t>
            </a:r>
            <a:r>
              <a:rPr sz="3200" spc="-5" dirty="0">
                <a:solidFill>
                  <a:srgbClr val="9BBA58"/>
                </a:solidFill>
                <a:latin typeface="Arial"/>
                <a:cs typeface="Arial"/>
              </a:rPr>
              <a:t>hurt </a:t>
            </a:r>
            <a:r>
              <a:rPr sz="3200" dirty="0">
                <a:solidFill>
                  <a:srgbClr val="9BBA58"/>
                </a:solidFill>
                <a:latin typeface="Arial"/>
                <a:cs typeface="Arial"/>
              </a:rPr>
              <a:t>you </a:t>
            </a:r>
            <a:r>
              <a:rPr sz="3200" spc="-5" dirty="0">
                <a:solidFill>
                  <a:srgbClr val="9BBA58"/>
                </a:solidFill>
                <a:latin typeface="Arial"/>
                <a:cs typeface="Arial"/>
              </a:rPr>
              <a:t>or make </a:t>
            </a:r>
            <a:r>
              <a:rPr sz="3200" dirty="0">
                <a:solidFill>
                  <a:srgbClr val="9BBA58"/>
                </a:solidFill>
                <a:latin typeface="Arial"/>
                <a:cs typeface="Arial"/>
              </a:rPr>
              <a:t>you</a:t>
            </a:r>
            <a:r>
              <a:rPr sz="3200" spc="-100" dirty="0">
                <a:solidFill>
                  <a:srgbClr val="9BBA5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9BBA58"/>
                </a:solidFill>
                <a:latin typeface="Arial"/>
                <a:cs typeface="Arial"/>
              </a:rPr>
              <a:t>ill.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38200"/>
            <a:ext cx="914400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2800" b="1" dirty="0"/>
              <a:t>CLASS 6:</a:t>
            </a:r>
          </a:p>
          <a:p>
            <a:pPr marL="514350" indent="-514350"/>
            <a:r>
              <a:rPr lang="en-US" sz="2800" dirty="0">
                <a:solidFill>
                  <a:srgbClr val="C00000"/>
                </a:solidFill>
              </a:rPr>
              <a:t>6.1 Toxic substances </a:t>
            </a:r>
            <a:r>
              <a:rPr lang="en-US" sz="2800" dirty="0"/>
              <a:t>– liable either to cause death/serious injury /harm human health</a:t>
            </a:r>
          </a:p>
          <a:p>
            <a:pPr marL="514350" indent="-514350"/>
            <a:r>
              <a:rPr lang="en-US" sz="2800" dirty="0">
                <a:solidFill>
                  <a:srgbClr val="C00000"/>
                </a:solidFill>
              </a:rPr>
              <a:t>6.2 Infectious substances </a:t>
            </a:r>
            <a:r>
              <a:rPr lang="en-US" sz="2800" dirty="0"/>
              <a:t>– containing viable microorganisms, including bacterium, virus, parasite, fungus causes diseases to human &amp; animals</a:t>
            </a:r>
          </a:p>
          <a:p>
            <a:pPr marL="514350" indent="-514350"/>
            <a:r>
              <a:rPr lang="en-US" sz="2800" b="1" dirty="0"/>
              <a:t>CLASS 7:</a:t>
            </a:r>
          </a:p>
          <a:p>
            <a:pPr marL="514350" indent="-514350"/>
            <a:r>
              <a:rPr lang="en-US" sz="2800" dirty="0">
                <a:solidFill>
                  <a:srgbClr val="C00000"/>
                </a:solidFill>
              </a:rPr>
              <a:t>Radioactive materials – spontaneously emit radiation </a:t>
            </a:r>
          </a:p>
          <a:p>
            <a:pPr marL="514350" indent="-514350"/>
            <a:r>
              <a:rPr lang="en-US" sz="2800" b="1" dirty="0"/>
              <a:t>CLASS 8: </a:t>
            </a:r>
          </a:p>
          <a:p>
            <a:pPr marL="514350" indent="-514350"/>
            <a:r>
              <a:rPr lang="en-US" sz="2800" dirty="0">
                <a:solidFill>
                  <a:srgbClr val="C00000"/>
                </a:solidFill>
              </a:rPr>
              <a:t>Corrosives – severely damaging living tissues</a:t>
            </a:r>
          </a:p>
          <a:p>
            <a:pPr marL="514350" indent="-514350"/>
            <a:r>
              <a:rPr lang="en-US" sz="2800" b="1" dirty="0"/>
              <a:t>CLASS 9: </a:t>
            </a:r>
          </a:p>
          <a:p>
            <a:pPr marL="514350" indent="-514350"/>
            <a:r>
              <a:rPr lang="en-US" sz="2800" dirty="0">
                <a:solidFill>
                  <a:srgbClr val="C00000"/>
                </a:solidFill>
              </a:rPr>
              <a:t>Miscellaneous Dangerous substances and articles</a:t>
            </a:r>
          </a:p>
          <a:p>
            <a:pPr marL="514350" indent="-514350">
              <a:buAutoNum type="arabicParenBoth"/>
            </a:pPr>
            <a:r>
              <a:rPr lang="en-US" sz="2800" dirty="0"/>
              <a:t>Substances not falling with other classes /divisions</a:t>
            </a:r>
          </a:p>
          <a:p>
            <a:pPr marL="514350" indent="-514350">
              <a:buAutoNum type="arabicParenBoth"/>
            </a:pPr>
            <a:r>
              <a:rPr lang="en-US" sz="2800" dirty="0"/>
              <a:t>Lachrymatory substances not falling with other classes</a:t>
            </a:r>
          </a:p>
          <a:p>
            <a:pPr marL="514350" indent="-514350"/>
            <a:endParaRPr lang="en-US" sz="2800" dirty="0"/>
          </a:p>
          <a:p>
            <a:pPr marL="514350" indent="-514350"/>
            <a:endParaRPr lang="en-US" sz="2800" dirty="0"/>
          </a:p>
          <a:p>
            <a:pPr marL="514350" indent="-514350"/>
            <a:endParaRPr lang="en-US" sz="2800" dirty="0">
              <a:solidFill>
                <a:srgbClr val="C00000"/>
              </a:solidFill>
            </a:endParaRP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CBE94-AAD6-4DCB-A7F6-A99C94D4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200"/>
            <a:ext cx="1447800" cy="1240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0690E-967C-4B4C-BEAE-A5DEFE3E2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76200"/>
            <a:ext cx="1371600" cy="12409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5CFB29-63BF-4A36-A4FF-14F4A461A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" y="1828800"/>
            <a:ext cx="7414261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00730-CE47-4170-8113-DBAFEDBB2D56}"/>
              </a:ext>
            </a:extLst>
          </p:cNvPr>
          <p:cNvSpPr txBox="1"/>
          <p:nvPr/>
        </p:nvSpPr>
        <p:spPr>
          <a:xfrm>
            <a:off x="891539" y="725269"/>
            <a:ext cx="4953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solidFill>
                  <a:srgbClr val="FF0000"/>
                </a:solidFill>
                <a:effectLst/>
                <a:latin typeface="EB Garamond"/>
              </a:rPr>
              <a:t>Hazardous Material Description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113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2600" y="76200"/>
            <a:ext cx="6248400" cy="662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593" y="298449"/>
            <a:ext cx="8255407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7410" marR="5080" indent="-2125345">
              <a:lnSpc>
                <a:spcPct val="100000"/>
              </a:lnSpc>
              <a:spcBef>
                <a:spcPts val="95"/>
              </a:spcBef>
            </a:pPr>
            <a:r>
              <a:rPr lang="en-IN" sz="4000" spc="-25" dirty="0">
                <a:solidFill>
                  <a:srgbClr val="0070C0"/>
                </a:solidFill>
                <a:latin typeface="Calibri"/>
                <a:cs typeface="Calibri"/>
              </a:rPr>
              <a:t>E</a:t>
            </a:r>
            <a:r>
              <a:rPr sz="4000" spc="-25" dirty="0" err="1">
                <a:solidFill>
                  <a:srgbClr val="0070C0"/>
                </a:solidFill>
                <a:latin typeface="Calibri"/>
                <a:cs typeface="Calibri"/>
              </a:rPr>
              <a:t>ffect</a:t>
            </a:r>
            <a:r>
              <a:rPr sz="40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IN" sz="4000" spc="-5" dirty="0">
                <a:solidFill>
                  <a:srgbClr val="0070C0"/>
                </a:solidFill>
                <a:latin typeface="Calibri"/>
                <a:cs typeface="Calibri"/>
              </a:rPr>
              <a:t>of </a:t>
            </a:r>
            <a:r>
              <a:rPr sz="4000" spc="-10" dirty="0">
                <a:solidFill>
                  <a:srgbClr val="0070C0"/>
                </a:solidFill>
                <a:latin typeface="Calibri"/>
                <a:cs typeface="Calibri"/>
              </a:rPr>
              <a:t>chemical</a:t>
            </a:r>
            <a:r>
              <a:rPr lang="en-IN" sz="4000" spc="-10" dirty="0">
                <a:solidFill>
                  <a:srgbClr val="0070C0"/>
                </a:solidFill>
                <a:latin typeface="Calibri"/>
                <a:cs typeface="Calibri"/>
              </a:rPr>
              <a:t>s</a:t>
            </a:r>
            <a:r>
              <a:rPr sz="4000" spc="-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70C0"/>
                </a:solidFill>
                <a:latin typeface="Calibri"/>
                <a:cs typeface="Calibri"/>
              </a:rPr>
              <a:t>depends  on </a:t>
            </a:r>
            <a:r>
              <a:rPr sz="4000" spc="-25" dirty="0">
                <a:solidFill>
                  <a:srgbClr val="0070C0"/>
                </a:solidFill>
                <a:latin typeface="Calibri"/>
                <a:cs typeface="Calibri"/>
              </a:rPr>
              <a:t>several</a:t>
            </a:r>
            <a:r>
              <a:rPr sz="4000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4000" spc="-30" dirty="0">
                <a:solidFill>
                  <a:srgbClr val="0070C0"/>
                </a:solidFill>
                <a:latin typeface="Calibri"/>
                <a:cs typeface="Calibri"/>
              </a:rPr>
              <a:t>factors</a:t>
            </a:r>
            <a:endParaRPr sz="4000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94091"/>
            <a:ext cx="7900034" cy="5692584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20" dirty="0">
                <a:latin typeface="Calibri"/>
                <a:cs typeface="Calibri"/>
              </a:rPr>
              <a:t>routes </a:t>
            </a:r>
            <a:r>
              <a:rPr sz="3200" spc="-5" dirty="0">
                <a:latin typeface="Calibri"/>
                <a:cs typeface="Calibri"/>
              </a:rPr>
              <a:t>of entry</a:t>
            </a:r>
            <a:endParaRPr lang="en-IN" sz="3200" spc="-5" dirty="0">
              <a:latin typeface="Calibri"/>
              <a:cs typeface="Calibri"/>
            </a:endParaRPr>
          </a:p>
          <a:p>
            <a:pPr marL="584200" indent="-571500">
              <a:spcBef>
                <a:spcPts val="97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spc="-5" dirty="0">
                <a:latin typeface="Calibri"/>
                <a:cs typeface="Calibri"/>
              </a:rPr>
              <a:t>The </a:t>
            </a:r>
            <a:r>
              <a:rPr lang="en-US" sz="3200" spc="-20" dirty="0">
                <a:latin typeface="Calibri"/>
                <a:cs typeface="Calibri"/>
              </a:rPr>
              <a:t>physical </a:t>
            </a:r>
            <a:r>
              <a:rPr lang="en-US" sz="3200" spc="-10" dirty="0">
                <a:latin typeface="Calibri"/>
                <a:cs typeface="Calibri"/>
              </a:rPr>
              <a:t>properties </a:t>
            </a:r>
            <a:r>
              <a:rPr lang="en-US" sz="3200" spc="-5" dirty="0">
                <a:latin typeface="Calibri"/>
                <a:cs typeface="Calibri"/>
              </a:rPr>
              <a:t>of </a:t>
            </a:r>
            <a:r>
              <a:rPr lang="en-US" sz="3200" spc="-10" dirty="0">
                <a:latin typeface="Calibri"/>
                <a:cs typeface="Calibri"/>
              </a:rPr>
              <a:t>the</a:t>
            </a:r>
            <a:r>
              <a:rPr lang="en-US" sz="3200" spc="-65" dirty="0">
                <a:latin typeface="Calibri"/>
                <a:cs typeface="Calibri"/>
              </a:rPr>
              <a:t> </a:t>
            </a:r>
            <a:r>
              <a:rPr lang="en-US" sz="3200" spc="-15" dirty="0">
                <a:latin typeface="Calibri"/>
                <a:cs typeface="Calibri"/>
              </a:rPr>
              <a:t>substances</a:t>
            </a:r>
            <a:endParaRPr lang="en-US" sz="3200" dirty="0">
              <a:latin typeface="Calibri"/>
              <a:cs typeface="Calibri"/>
            </a:endParaRPr>
          </a:p>
          <a:p>
            <a:pPr marL="584200" indent="-571500">
              <a:spcBef>
                <a:spcPts val="97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sz="3200" spc="-45" dirty="0">
                <a:latin typeface="Calibri"/>
                <a:cs typeface="Calibri"/>
              </a:rPr>
              <a:t>Work</a:t>
            </a:r>
            <a:r>
              <a:rPr lang="en-IN" sz="3200" spc="-10" dirty="0">
                <a:latin typeface="Calibri"/>
                <a:cs typeface="Calibri"/>
              </a:rPr>
              <a:t> practices</a:t>
            </a:r>
            <a:endParaRPr lang="en-IN" sz="3200" dirty="0">
              <a:latin typeface="Calibri"/>
              <a:cs typeface="Calibri"/>
            </a:endParaRPr>
          </a:p>
          <a:p>
            <a:pPr marL="584200" indent="-571500">
              <a:spcBef>
                <a:spcPts val="97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spc="-5" dirty="0">
                <a:latin typeface="Calibri"/>
                <a:cs typeface="Calibri"/>
              </a:rPr>
              <a:t>The </a:t>
            </a:r>
            <a:r>
              <a:rPr lang="en-US" sz="3200" spc="-15" dirty="0">
                <a:latin typeface="Calibri"/>
                <a:cs typeface="Calibri"/>
              </a:rPr>
              <a:t>nature </a:t>
            </a:r>
            <a:r>
              <a:rPr lang="en-US" sz="3200" spc="-5" dirty="0">
                <a:latin typeface="Calibri"/>
                <a:cs typeface="Calibri"/>
              </a:rPr>
              <a:t>of </a:t>
            </a:r>
            <a:r>
              <a:rPr lang="en-US" sz="3200" spc="-10" dirty="0">
                <a:latin typeface="Calibri"/>
                <a:cs typeface="Calibri"/>
              </a:rPr>
              <a:t>the</a:t>
            </a:r>
            <a:r>
              <a:rPr lang="en-US" sz="3200" spc="-25" dirty="0">
                <a:latin typeface="Calibri"/>
                <a:cs typeface="Calibri"/>
              </a:rPr>
              <a:t> </a:t>
            </a:r>
            <a:r>
              <a:rPr lang="en-US" sz="3200" spc="-20" dirty="0">
                <a:latin typeface="Calibri"/>
                <a:cs typeface="Calibri"/>
              </a:rPr>
              <a:t>exposure</a:t>
            </a:r>
            <a:endParaRPr lang="en-US" sz="3200" dirty="0">
              <a:latin typeface="Calibri"/>
              <a:cs typeface="Calibri"/>
            </a:endParaRPr>
          </a:p>
          <a:p>
            <a:pPr marL="584200" indent="-571500">
              <a:spcBef>
                <a:spcPts val="97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sz="3200" spc="-5" dirty="0">
                <a:latin typeface="Calibri"/>
                <a:cs typeface="Calibri"/>
              </a:rPr>
              <a:t>Combined</a:t>
            </a:r>
            <a:r>
              <a:rPr lang="en-IN" sz="3200" spc="-20" dirty="0">
                <a:latin typeface="Calibri"/>
                <a:cs typeface="Calibri"/>
              </a:rPr>
              <a:t> </a:t>
            </a:r>
            <a:r>
              <a:rPr lang="en-IN" sz="3200" spc="-15" dirty="0">
                <a:latin typeface="Calibri"/>
                <a:cs typeface="Calibri"/>
              </a:rPr>
              <a:t>exposures</a:t>
            </a:r>
            <a:endParaRPr lang="en-IN" sz="3200" dirty="0">
              <a:latin typeface="Calibri"/>
              <a:cs typeface="Calibri"/>
            </a:endParaRPr>
          </a:p>
          <a:p>
            <a:pPr marL="584200" indent="-57150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sz="3200" spc="-5" dirty="0">
                <a:latin typeface="Calibri"/>
                <a:cs typeface="Calibri"/>
              </a:rPr>
              <a:t>The susceptibility of</a:t>
            </a:r>
            <a:r>
              <a:rPr lang="en-IN" sz="3200" spc="-55" dirty="0">
                <a:latin typeface="Calibri"/>
                <a:cs typeface="Calibri"/>
              </a:rPr>
              <a:t> </a:t>
            </a:r>
            <a:r>
              <a:rPr lang="en-IN" sz="3200" spc="-35" dirty="0">
                <a:latin typeface="Calibri"/>
                <a:cs typeface="Calibri"/>
              </a:rPr>
              <a:t>workers</a:t>
            </a:r>
            <a:endParaRPr lang="en-IN" sz="3200" spc="-5" dirty="0">
              <a:latin typeface="Calibri"/>
              <a:cs typeface="Calibri"/>
            </a:endParaRPr>
          </a:p>
          <a:p>
            <a:pPr marL="584200" indent="-571500">
              <a:spcBef>
                <a:spcPts val="97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sz="3200" spc="-55" dirty="0">
                <a:latin typeface="Calibri"/>
                <a:cs typeface="Calibri"/>
              </a:rPr>
              <a:t>Toxicity</a:t>
            </a:r>
            <a:endParaRPr lang="en-IN" sz="3200" dirty="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97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IN" sz="3600" spc="-5" dirty="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865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255270" algn="l"/>
              </a:tabLst>
            </a:pPr>
            <a:endParaRPr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9241" y="0"/>
            <a:ext cx="40697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0" dirty="0">
                <a:solidFill>
                  <a:srgbClr val="C00000"/>
                </a:solidFill>
                <a:latin typeface="Calibri"/>
                <a:cs typeface="Calibri"/>
              </a:rPr>
              <a:t>Effect </a:t>
            </a:r>
            <a:r>
              <a:rPr sz="4000" spc="-5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40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C00000"/>
                </a:solidFill>
                <a:latin typeface="Calibri"/>
                <a:cs typeface="Calibri"/>
              </a:rPr>
              <a:t>Chemicals</a:t>
            </a:r>
            <a:endParaRPr sz="4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8933" y="914400"/>
            <a:ext cx="6450330" cy="5363007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54635" indent="-241935">
              <a:lnSpc>
                <a:spcPct val="100000"/>
              </a:lnSpc>
              <a:spcBef>
                <a:spcPts val="960"/>
              </a:spcBef>
              <a:buClr>
                <a:srgbClr val="FFFFFF"/>
              </a:buClr>
              <a:buChar char="-"/>
              <a:tabLst>
                <a:tab pos="255270" algn="l"/>
              </a:tabLst>
            </a:pPr>
            <a:r>
              <a:rPr sz="3600" spc="-5" dirty="0">
                <a:latin typeface="Calibri"/>
                <a:cs typeface="Calibri"/>
              </a:rPr>
              <a:t>Causing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irritation</a:t>
            </a:r>
            <a:endParaRPr sz="3600" dirty="0">
              <a:latin typeface="Calibri"/>
              <a:cs typeface="Calibri"/>
            </a:endParaRPr>
          </a:p>
          <a:p>
            <a:pPr marL="254635" indent="-241935">
              <a:lnSpc>
                <a:spcPct val="100000"/>
              </a:lnSpc>
              <a:spcBef>
                <a:spcPts val="865"/>
              </a:spcBef>
              <a:buClr>
                <a:srgbClr val="FFFFFF"/>
              </a:buClr>
              <a:buChar char="-"/>
              <a:tabLst>
                <a:tab pos="255270" algn="l"/>
              </a:tabLst>
            </a:pPr>
            <a:r>
              <a:rPr sz="3600" spc="-10" dirty="0">
                <a:latin typeface="Calibri"/>
                <a:cs typeface="Calibri"/>
              </a:rPr>
              <a:t>Allergies</a:t>
            </a:r>
            <a:endParaRPr sz="36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870"/>
              </a:spcBef>
              <a:buChar char="-"/>
              <a:tabLst>
                <a:tab pos="354965" algn="l"/>
                <a:tab pos="355600" algn="l"/>
              </a:tabLst>
            </a:pPr>
            <a:r>
              <a:rPr sz="3600" spc="-5" dirty="0">
                <a:latin typeface="Calibri"/>
                <a:cs typeface="Calibri"/>
              </a:rPr>
              <a:t>Lack of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30" dirty="0">
                <a:latin typeface="Calibri"/>
                <a:cs typeface="Calibri"/>
              </a:rPr>
              <a:t>oxygen</a:t>
            </a:r>
            <a:endParaRPr sz="36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865"/>
              </a:spcBef>
              <a:buChar char="-"/>
              <a:tabLst>
                <a:tab pos="354965" algn="l"/>
                <a:tab pos="355600" algn="l"/>
              </a:tabLst>
            </a:pPr>
            <a:r>
              <a:rPr sz="3600" spc="-25" dirty="0">
                <a:latin typeface="Calibri"/>
                <a:cs typeface="Calibri"/>
              </a:rPr>
              <a:t>Systemic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poisoning</a:t>
            </a:r>
            <a:endParaRPr sz="3600" dirty="0">
              <a:latin typeface="Calibri"/>
              <a:cs typeface="Calibri"/>
            </a:endParaRPr>
          </a:p>
          <a:p>
            <a:pPr marL="254635" indent="-241935">
              <a:lnSpc>
                <a:spcPct val="100000"/>
              </a:lnSpc>
              <a:spcBef>
                <a:spcPts val="860"/>
              </a:spcBef>
              <a:buClr>
                <a:srgbClr val="FFFFFF"/>
              </a:buClr>
              <a:buChar char="-"/>
              <a:tabLst>
                <a:tab pos="255270" algn="l"/>
              </a:tabLst>
            </a:pPr>
            <a:r>
              <a:rPr sz="3600" spc="-5" dirty="0">
                <a:latin typeface="Calibri"/>
                <a:cs typeface="Calibri"/>
              </a:rPr>
              <a:t>Cancer</a:t>
            </a:r>
            <a:endParaRPr sz="3600" dirty="0">
              <a:latin typeface="Calibri"/>
              <a:cs typeface="Calibri"/>
            </a:endParaRPr>
          </a:p>
          <a:p>
            <a:pPr marL="254635" indent="-241935">
              <a:lnSpc>
                <a:spcPct val="100000"/>
              </a:lnSpc>
              <a:spcBef>
                <a:spcPts val="865"/>
              </a:spcBef>
              <a:buChar char="-"/>
              <a:tabLst>
                <a:tab pos="255270" algn="l"/>
              </a:tabLst>
            </a:pPr>
            <a:r>
              <a:rPr sz="3600" spc="-5" dirty="0">
                <a:latin typeface="Calibri"/>
                <a:cs typeface="Calibri"/>
              </a:rPr>
              <a:t>Damage </a:t>
            </a:r>
            <a:r>
              <a:rPr sz="3600" spc="-25" dirty="0">
                <a:latin typeface="Calibri"/>
                <a:cs typeface="Calibri"/>
              </a:rPr>
              <a:t>to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5" dirty="0">
                <a:latin typeface="Calibri"/>
                <a:cs typeface="Calibri"/>
              </a:rPr>
              <a:t>unborn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fetus</a:t>
            </a:r>
            <a:endParaRPr sz="36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865"/>
              </a:spcBef>
              <a:buChar char="-"/>
              <a:tabLst>
                <a:tab pos="354965" algn="l"/>
                <a:tab pos="355600" algn="l"/>
              </a:tabLst>
            </a:pPr>
            <a:r>
              <a:rPr sz="3600" spc="-35" dirty="0">
                <a:latin typeface="Calibri"/>
                <a:cs typeface="Calibri"/>
              </a:rPr>
              <a:t>Effects </a:t>
            </a:r>
            <a:r>
              <a:rPr sz="3600" spc="-5" dirty="0">
                <a:latin typeface="Calibri"/>
                <a:cs typeface="Calibri"/>
              </a:rPr>
              <a:t>on </a:t>
            </a:r>
            <a:r>
              <a:rPr sz="3600" spc="-10" dirty="0">
                <a:latin typeface="Calibri"/>
                <a:cs typeface="Calibri"/>
              </a:rPr>
              <a:t>the future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generations</a:t>
            </a:r>
            <a:endParaRPr sz="3600" dirty="0">
              <a:latin typeface="Calibri"/>
              <a:cs typeface="Calibri"/>
            </a:endParaRPr>
          </a:p>
          <a:p>
            <a:pPr marL="254635" indent="-241935">
              <a:lnSpc>
                <a:spcPct val="100000"/>
              </a:lnSpc>
              <a:spcBef>
                <a:spcPts val="870"/>
              </a:spcBef>
              <a:buChar char="-"/>
              <a:tabLst>
                <a:tab pos="255270" algn="l"/>
              </a:tabLst>
            </a:pPr>
            <a:r>
              <a:rPr sz="3600" spc="-5" dirty="0">
                <a:latin typeface="Calibri"/>
                <a:cs typeface="Calibri"/>
              </a:rPr>
              <a:t>Pneumoconiosis </a:t>
            </a:r>
            <a:r>
              <a:rPr sz="3600" spc="-10" dirty="0">
                <a:latin typeface="Calibri"/>
                <a:cs typeface="Calibri"/>
              </a:rPr>
              <a:t>(Dusty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lung</a:t>
            </a:r>
            <a:r>
              <a:rPr sz="3600" dirty="0">
                <a:solidFill>
                  <a:srgbClr val="FFFF00"/>
                </a:solidFill>
                <a:latin typeface="Calibri"/>
                <a:cs typeface="Calibri"/>
              </a:rPr>
              <a:t>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117A16-E44D-4C21-8066-C7B5526D6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9329" r="44166" b="28269"/>
          <a:stretch/>
        </p:blipFill>
        <p:spPr>
          <a:xfrm>
            <a:off x="457200" y="1600200"/>
            <a:ext cx="4572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2E42F-2B62-4876-84CC-C62C0A7A5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7" t="27778" r="44166" b="27778"/>
          <a:stretch/>
        </p:blipFill>
        <p:spPr>
          <a:xfrm>
            <a:off x="5000134" y="1981200"/>
            <a:ext cx="3458066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1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752855"/>
            <a:ext cx="7153656" cy="535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752855"/>
            <a:ext cx="7153656" cy="535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8136" y="228598"/>
            <a:ext cx="7293863" cy="6629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752855"/>
            <a:ext cx="7153656" cy="535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752855"/>
            <a:ext cx="7153656" cy="535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752855"/>
            <a:ext cx="7153656" cy="535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752855"/>
            <a:ext cx="7153656" cy="535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19400"/>
            <a:ext cx="7924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Handling of chemicals</a:t>
            </a:r>
            <a:endParaRPr lang="en-IN" sz="6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0"/>
            <a:ext cx="89915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457200"/>
            <a:ext cx="7539228" cy="5419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457200"/>
            <a:ext cx="7386828" cy="579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752855"/>
            <a:ext cx="7153656" cy="535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164" y="321310"/>
            <a:ext cx="42170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FF0000"/>
                </a:solidFill>
                <a:latin typeface="Calibri"/>
                <a:cs typeface="Calibri"/>
              </a:rPr>
              <a:t>Hazardous</a:t>
            </a:r>
            <a:r>
              <a:rPr sz="4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FF0000"/>
                </a:solidFill>
                <a:latin typeface="Calibri"/>
                <a:cs typeface="Calibri"/>
              </a:rPr>
              <a:t>chemical</a:t>
            </a:r>
            <a:endParaRPr sz="40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077213"/>
            <a:ext cx="8604250" cy="39337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58140" algn="l"/>
                <a:tab pos="1697989" algn="l"/>
                <a:tab pos="2432685" algn="l"/>
                <a:tab pos="3070225" algn="l"/>
                <a:tab pos="4354830" algn="l"/>
                <a:tab pos="4806315" algn="l"/>
                <a:tab pos="6226810" algn="l"/>
                <a:tab pos="8295005" algn="l"/>
              </a:tabLst>
            </a:pPr>
            <a:r>
              <a:rPr sz="2800" spc="-5" dirty="0">
                <a:latin typeface="Calibri"/>
                <a:cs typeface="Calibri"/>
              </a:rPr>
              <a:t>A	m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er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	t</a:t>
            </a:r>
            <a:r>
              <a:rPr sz="2800" spc="-10" dirty="0">
                <a:latin typeface="Calibri"/>
                <a:cs typeface="Calibri"/>
              </a:rPr>
              <a:t>h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ha</a:t>
            </a:r>
            <a:r>
              <a:rPr sz="2800" spc="-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p</a:t>
            </a:r>
            <a:r>
              <a:rPr sz="2800" spc="-55" dirty="0">
                <a:latin typeface="Calibri"/>
                <a:cs typeface="Calibri"/>
              </a:rPr>
              <a:t>h</a:t>
            </a:r>
            <a:r>
              <a:rPr sz="2800" spc="-35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si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hem</a:t>
            </a:r>
            <a:r>
              <a:rPr sz="2800" spc="-25" dirty="0">
                <a:latin typeface="Calibri"/>
                <a:cs typeface="Calibri"/>
              </a:rPr>
              <a:t>ic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cha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er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tic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of  </a:t>
            </a:r>
            <a:r>
              <a:rPr sz="2800" spc="-10" dirty="0">
                <a:latin typeface="Calibri"/>
                <a:cs typeface="Calibri"/>
              </a:rPr>
              <a:t>potential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0" dirty="0">
                <a:latin typeface="Calibri"/>
                <a:cs typeface="Calibri"/>
              </a:rPr>
              <a:t>causing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harm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SzPct val="96428"/>
              <a:buFont typeface="Wingdings"/>
              <a:buChar char=""/>
              <a:tabLst>
                <a:tab pos="175895" algn="l"/>
              </a:tabLst>
            </a:pPr>
            <a:r>
              <a:rPr sz="2800" spc="-10" dirty="0">
                <a:latin typeface="Calibri"/>
                <a:cs typeface="Calibri"/>
              </a:rPr>
              <a:t>human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injury,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"/>
              <a:tabLst>
                <a:tab pos="175895" algn="l"/>
              </a:tabLst>
            </a:pPr>
            <a:r>
              <a:rPr sz="2800" spc="-10" dirty="0">
                <a:latin typeface="Calibri"/>
                <a:cs typeface="Calibri"/>
              </a:rPr>
              <a:t>damage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property,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"/>
              <a:tabLst>
                <a:tab pos="175895" algn="l"/>
              </a:tabLst>
            </a:pPr>
            <a:r>
              <a:rPr sz="2800" spc="-10" dirty="0">
                <a:latin typeface="Calibri"/>
                <a:cs typeface="Calibri"/>
              </a:rPr>
              <a:t>damage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</a:t>
            </a:r>
            <a:endParaRPr sz="2800">
              <a:latin typeface="Calibri"/>
              <a:cs typeface="Calibri"/>
            </a:endParaRPr>
          </a:p>
          <a:p>
            <a:pPr marL="12700" marR="635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"/>
              <a:tabLst>
                <a:tab pos="175895" algn="l"/>
                <a:tab pos="661670" algn="l"/>
                <a:tab pos="1628139" algn="l"/>
                <a:tab pos="3620135" algn="l"/>
                <a:tab pos="4094479" algn="l"/>
                <a:tab pos="5069840" algn="l"/>
                <a:tab pos="5467350" algn="l"/>
                <a:tab pos="6621145" algn="l"/>
                <a:tab pos="7110730" algn="l"/>
              </a:tabLst>
            </a:pPr>
            <a:r>
              <a:rPr sz="2800" spc="-5" dirty="0">
                <a:latin typeface="Calibri"/>
                <a:cs typeface="Calibri"/>
              </a:rPr>
              <a:t>or	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me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ombin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	t</a:t>
            </a:r>
            <a:r>
              <a:rPr sz="2800" spc="-10" dirty="0">
                <a:latin typeface="Calibri"/>
                <a:cs typeface="Calibri"/>
              </a:rPr>
              <a:t>hes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i</a:t>
            </a:r>
            <a:r>
              <a:rPr sz="2800" spc="-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	k</a:t>
            </a:r>
            <a:r>
              <a:rPr sz="2800" spc="-10" dirty="0">
                <a:latin typeface="Calibri"/>
                <a:cs typeface="Calibri"/>
              </a:rPr>
              <a:t>now</a:t>
            </a:r>
            <a:r>
              <a:rPr sz="2800" spc="-5" dirty="0">
                <a:latin typeface="Calibri"/>
                <a:cs typeface="Calibri"/>
              </a:rPr>
              <a:t>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ha</a:t>
            </a:r>
            <a:r>
              <a:rPr sz="2800" spc="-55" dirty="0">
                <a:latin typeface="Calibri"/>
                <a:cs typeface="Calibri"/>
              </a:rPr>
              <a:t>z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dous  </a:t>
            </a:r>
            <a:r>
              <a:rPr sz="2800" spc="-5" dirty="0">
                <a:latin typeface="Calibri"/>
                <a:cs typeface="Calibri"/>
              </a:rPr>
              <a:t>chemical.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B00A4-6CE3-56D2-521D-64927114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5" y="1573298"/>
            <a:ext cx="2784923" cy="2160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03BD1-6F8C-5F2E-640F-AC89DA85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2" y="1560621"/>
            <a:ext cx="2863450" cy="2117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D86CC3-D393-2B08-8E31-3D2C434DD534}"/>
              </a:ext>
            </a:extLst>
          </p:cNvPr>
          <p:cNvSpPr txBox="1"/>
          <p:nvPr/>
        </p:nvSpPr>
        <p:spPr>
          <a:xfrm>
            <a:off x="316043" y="637291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Chlorine storage tanks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B269FD-48D1-8B88-A225-4EF9809D5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8" y="4301521"/>
            <a:ext cx="3483746" cy="1565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F0BA57-52D1-7B7A-3851-B70775656C09}"/>
              </a:ext>
            </a:extLst>
          </p:cNvPr>
          <p:cNvSpPr txBox="1"/>
          <p:nvPr/>
        </p:nvSpPr>
        <p:spPr>
          <a:xfrm>
            <a:off x="380999" y="3733800"/>
            <a:ext cx="354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Ammonia storage tanks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9FA4B9-D5FA-25EE-A416-048D8E591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730" y="4139404"/>
            <a:ext cx="2186408" cy="18705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FA0C8C-407C-422A-906A-4C398C602FF6}"/>
              </a:ext>
            </a:extLst>
          </p:cNvPr>
          <p:cNvSpPr txBox="1"/>
          <p:nvPr/>
        </p:nvSpPr>
        <p:spPr>
          <a:xfrm>
            <a:off x="3615305" y="607467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Double</a:t>
            </a:r>
            <a:r>
              <a:rPr lang="en-IN" sz="2400" b="1" dirty="0"/>
              <a:t> </a:t>
            </a:r>
            <a:r>
              <a:rPr lang="en-IN" b="1" dirty="0"/>
              <a:t>walled Ammonia storage tank </a:t>
            </a:r>
            <a:endParaRPr lang="en-IN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E30095-7D67-C449-927A-8BDDB4175F99}"/>
              </a:ext>
            </a:extLst>
          </p:cNvPr>
          <p:cNvSpPr txBox="1"/>
          <p:nvPr/>
        </p:nvSpPr>
        <p:spPr>
          <a:xfrm>
            <a:off x="6172200" y="1138582"/>
            <a:ext cx="32023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Details of storage</a:t>
            </a:r>
          </a:p>
          <a:p>
            <a:endParaRPr lang="en-IN" dirty="0"/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Year of installation</a:t>
            </a:r>
          </a:p>
          <a:p>
            <a:pPr marL="342900" indent="-342900">
              <a:buAutoNum type="arabicPeriod"/>
            </a:pPr>
            <a:r>
              <a:rPr lang="en-IN" dirty="0"/>
              <a:t>Capacity in tons</a:t>
            </a:r>
          </a:p>
          <a:p>
            <a:pPr marL="342900" indent="-342900">
              <a:buAutoNum type="arabicPeriod"/>
            </a:pPr>
            <a:r>
              <a:rPr lang="en-IN" dirty="0"/>
              <a:t>Material of construction</a:t>
            </a:r>
          </a:p>
          <a:p>
            <a:pPr marL="342900" indent="-342900">
              <a:buAutoNum type="arabicPeriod"/>
            </a:pPr>
            <a:r>
              <a:rPr lang="en-IN" dirty="0"/>
              <a:t>Relevant standard</a:t>
            </a:r>
          </a:p>
          <a:p>
            <a:pPr marL="342900" indent="-342900">
              <a:buAutoNum type="arabicPeriod"/>
            </a:pPr>
            <a:r>
              <a:rPr lang="en-IN" dirty="0"/>
              <a:t>Type pf protective painting</a:t>
            </a:r>
          </a:p>
          <a:p>
            <a:pPr marL="342900" indent="-342900">
              <a:buAutoNum type="arabicPeriod"/>
            </a:pPr>
            <a:r>
              <a:rPr lang="en-IN" dirty="0"/>
              <a:t>Designed pressure and temperature</a:t>
            </a:r>
          </a:p>
          <a:p>
            <a:pPr marL="342900" indent="-342900">
              <a:buAutoNum type="arabicPeriod"/>
            </a:pPr>
            <a:r>
              <a:rPr lang="en-IN" dirty="0"/>
              <a:t>Working pressure and temperature</a:t>
            </a:r>
          </a:p>
          <a:p>
            <a:pPr marL="342900" indent="-342900">
              <a:buAutoNum type="arabicPeriod"/>
            </a:pPr>
            <a:r>
              <a:rPr lang="en-IN" dirty="0"/>
              <a:t>Safety device against over pressure</a:t>
            </a:r>
          </a:p>
          <a:p>
            <a:pPr marL="342900" indent="-342900">
              <a:buAutoNum type="arabicPeriod"/>
            </a:pPr>
            <a:r>
              <a:rPr lang="en-IN" dirty="0"/>
              <a:t>Safety device against temperature, liquid level</a:t>
            </a:r>
          </a:p>
          <a:p>
            <a:pPr marL="342900" indent="-342900">
              <a:buAutoNum type="arabicPeriod"/>
            </a:pPr>
            <a:r>
              <a:rPr lang="en-IN" dirty="0"/>
              <a:t>Details of venting system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B2261-E52F-224B-BB6C-88559F5DE4D5}"/>
              </a:ext>
            </a:extLst>
          </p:cNvPr>
          <p:cNvSpPr txBox="1"/>
          <p:nvPr/>
        </p:nvSpPr>
        <p:spPr>
          <a:xfrm>
            <a:off x="3352800" y="-86136"/>
            <a:ext cx="85974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Storage Inspection</a:t>
            </a:r>
            <a:endParaRPr lang="en-IN" sz="1400" b="1" dirty="0"/>
          </a:p>
          <a:p>
            <a:r>
              <a:rPr lang="en-IN" sz="1400" b="1" dirty="0"/>
              <a:t>General information:</a:t>
            </a:r>
          </a:p>
          <a:p>
            <a:endParaRPr lang="en-IN" sz="1400" b="1" dirty="0"/>
          </a:p>
          <a:p>
            <a:pPr marL="342900" indent="-342900">
              <a:buAutoNum type="arabicPeriod"/>
            </a:pPr>
            <a:r>
              <a:rPr lang="en-IN" sz="1400" b="1" dirty="0"/>
              <a:t>Name and location of storage</a:t>
            </a:r>
          </a:p>
          <a:p>
            <a:pPr marL="342900" indent="-342900">
              <a:buAutoNum type="arabicPeriod"/>
            </a:pPr>
            <a:r>
              <a:rPr lang="en-IN" sz="1400" b="1" dirty="0"/>
              <a:t>Name and address of the occupier</a:t>
            </a:r>
          </a:p>
          <a:p>
            <a:pPr marL="342900" indent="-342900">
              <a:buAutoNum type="arabicPeriod"/>
            </a:pPr>
            <a:r>
              <a:rPr lang="en-IN" sz="1400" b="1" dirty="0"/>
              <a:t>Availability of safety data sheet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89061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52400"/>
            <a:ext cx="7498080" cy="5611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752855"/>
            <a:ext cx="7153656" cy="535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533400"/>
            <a:ext cx="8525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solidFill>
                  <a:srgbClr val="FF0000"/>
                </a:solidFill>
                <a:latin typeface="Arial"/>
                <a:cs typeface="Arial"/>
              </a:rPr>
              <a:t>Controlling </a:t>
            </a:r>
            <a:r>
              <a:rPr b="0" dirty="0">
                <a:solidFill>
                  <a:srgbClr val="FF0000"/>
                </a:solidFill>
                <a:latin typeface="Arial"/>
                <a:cs typeface="Arial"/>
              </a:rPr>
              <a:t>Chemical Hazards in the</a:t>
            </a:r>
            <a:r>
              <a:rPr b="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0" spc="-10" dirty="0">
                <a:solidFill>
                  <a:srgbClr val="FF0000"/>
                </a:solidFill>
                <a:latin typeface="Arial"/>
                <a:cs typeface="Arial"/>
              </a:rPr>
              <a:t>Workplace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4221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694" y="1506442"/>
            <a:ext cx="8071484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581785" algn="l"/>
                <a:tab pos="2239010" algn="l"/>
                <a:tab pos="4004310" algn="l"/>
                <a:tab pos="4841240" algn="l"/>
                <a:tab pos="5756910" algn="l"/>
                <a:tab pos="6394450" algn="l"/>
              </a:tabLst>
            </a:pPr>
            <a:r>
              <a:rPr sz="2800" spc="-5" dirty="0">
                <a:latin typeface="Arial"/>
                <a:cs typeface="Arial"/>
              </a:rPr>
              <a:t>Redu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or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el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mina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1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he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use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hazardous  </a:t>
            </a:r>
            <a:r>
              <a:rPr sz="2800" dirty="0">
                <a:latin typeface="Arial"/>
                <a:cs typeface="Arial"/>
              </a:rPr>
              <a:t>chemicals </a:t>
            </a:r>
            <a:r>
              <a:rPr sz="2800" spc="-5" dirty="0">
                <a:latin typeface="Arial"/>
                <a:cs typeface="Arial"/>
              </a:rPr>
              <a:t>whenever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possible.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2379726"/>
            <a:ext cx="114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" y="2545143"/>
            <a:ext cx="806830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542415" algn="l"/>
                <a:tab pos="3213100" algn="l"/>
                <a:tab pos="4999355" algn="l"/>
                <a:tab pos="6487160" algn="l"/>
                <a:tab pos="6967220" algn="l"/>
              </a:tabLst>
            </a:pPr>
            <a:r>
              <a:rPr sz="2800" spc="-5" dirty="0">
                <a:latin typeface="Arial"/>
                <a:cs typeface="Arial"/>
              </a:rPr>
              <a:t>Mai</a:t>
            </a:r>
            <a:r>
              <a:rPr sz="2800" spc="5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ta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q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te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nt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tion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ems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ce  </a:t>
            </a:r>
            <a:r>
              <a:rPr sz="2800" dirty="0">
                <a:latin typeface="Arial"/>
                <a:cs typeface="Arial"/>
              </a:rPr>
              <a:t>concentrations of </a:t>
            </a:r>
            <a:r>
              <a:rPr sz="2800" spc="-5" dirty="0">
                <a:latin typeface="Arial"/>
                <a:cs typeface="Arial"/>
              </a:rPr>
              <a:t>airborne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chemicals.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3843020"/>
            <a:ext cx="114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599" y="3632739"/>
            <a:ext cx="8068309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Practicing </a:t>
            </a:r>
            <a:r>
              <a:rPr sz="2800" dirty="0">
                <a:latin typeface="Arial"/>
                <a:cs typeface="Arial"/>
              </a:rPr>
              <a:t>good personal </a:t>
            </a:r>
            <a:r>
              <a:rPr sz="2800" spc="-5" dirty="0">
                <a:latin typeface="Arial"/>
                <a:cs typeface="Arial"/>
              </a:rPr>
              <a:t>hygiene </a:t>
            </a:r>
            <a:r>
              <a:rPr sz="2800" dirty="0">
                <a:latin typeface="Arial"/>
                <a:cs typeface="Arial"/>
              </a:rPr>
              <a:t>(e.g. </a:t>
            </a:r>
            <a:r>
              <a:rPr sz="2800" spc="-5" dirty="0">
                <a:latin typeface="Arial"/>
                <a:cs typeface="Arial"/>
              </a:rPr>
              <a:t>washing  hands) and </a:t>
            </a:r>
            <a:r>
              <a:rPr sz="2800" dirty="0">
                <a:latin typeface="Arial"/>
                <a:cs typeface="Arial"/>
              </a:rPr>
              <a:t>maintaining regular workplace  </a:t>
            </a:r>
            <a:r>
              <a:rPr sz="2800" spc="-5" dirty="0">
                <a:latin typeface="Arial"/>
                <a:cs typeface="Arial"/>
              </a:rPr>
              <a:t>cleaning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routines.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5449316"/>
            <a:ext cx="149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AF50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599" y="5371432"/>
            <a:ext cx="806830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584700" algn="l"/>
              </a:tabLst>
            </a:pPr>
            <a:r>
              <a:rPr sz="2800" spc="-5" dirty="0">
                <a:latin typeface="Arial"/>
                <a:cs typeface="Arial"/>
              </a:rPr>
              <a:t>Learn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how to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oid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rr</a:t>
            </a:r>
            <a:r>
              <a:rPr sz="2800" spc="5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ing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" dirty="0">
                <a:latin typeface="Arial"/>
                <a:cs typeface="Arial"/>
              </a:rPr>
              <a:t>hazardo</a:t>
            </a:r>
            <a:r>
              <a:rPr sz="2800" spc="1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s  </a:t>
            </a:r>
            <a:r>
              <a:rPr sz="2800" dirty="0">
                <a:latin typeface="Arial"/>
                <a:cs typeface="Arial"/>
              </a:rPr>
              <a:t>substances </a:t>
            </a:r>
            <a:r>
              <a:rPr sz="2800" spc="-5" dirty="0">
                <a:latin typeface="Arial"/>
                <a:cs typeface="Arial"/>
              </a:rPr>
              <a:t>home.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86129"/>
            <a:ext cx="9000490" cy="5167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Introduce administrative controls to minimize </a:t>
            </a:r>
            <a:r>
              <a:rPr sz="2800" dirty="0">
                <a:latin typeface="Arial"/>
                <a:cs typeface="Arial"/>
              </a:rPr>
              <a:t>exposure 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chemicals (e.g. </a:t>
            </a:r>
            <a:r>
              <a:rPr sz="2800" spc="-5" dirty="0">
                <a:latin typeface="Arial"/>
                <a:cs typeface="Arial"/>
              </a:rPr>
              <a:t>rotate </a:t>
            </a:r>
            <a:r>
              <a:rPr sz="2800" dirty="0">
                <a:latin typeface="Arial"/>
                <a:cs typeface="Arial"/>
              </a:rPr>
              <a:t>workers through </a:t>
            </a:r>
            <a:r>
              <a:rPr sz="2800" spc="-5" dirty="0">
                <a:latin typeface="Arial"/>
                <a:cs typeface="Arial"/>
              </a:rPr>
              <a:t>different jobs  or</a:t>
            </a:r>
            <a:r>
              <a:rPr sz="2800" dirty="0">
                <a:latin typeface="Arial"/>
                <a:cs typeface="Arial"/>
              </a:rPr>
              <a:t> locations.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Perform maintenance work in off-hours </a:t>
            </a:r>
            <a:r>
              <a:rPr sz="2800" dirty="0">
                <a:latin typeface="Arial"/>
                <a:cs typeface="Arial"/>
              </a:rPr>
              <a:t>so </a:t>
            </a:r>
            <a:r>
              <a:rPr sz="2800" spc="-5" dirty="0">
                <a:latin typeface="Arial"/>
                <a:cs typeface="Arial"/>
              </a:rPr>
              <a:t>that  </a:t>
            </a:r>
            <a:r>
              <a:rPr sz="2800" dirty="0">
                <a:latin typeface="Arial"/>
                <a:cs typeface="Arial"/>
              </a:rPr>
              <a:t>accidental release of toxic </a:t>
            </a:r>
            <a:r>
              <a:rPr sz="2800" spc="-5" dirty="0">
                <a:latin typeface="Arial"/>
                <a:cs typeface="Arial"/>
              </a:rPr>
              <a:t>substances will </a:t>
            </a:r>
            <a:r>
              <a:rPr sz="2800" spc="-10" dirty="0">
                <a:latin typeface="Arial"/>
                <a:cs typeface="Arial"/>
              </a:rPr>
              <a:t>affect </a:t>
            </a:r>
            <a:r>
              <a:rPr sz="2800" spc="-5" dirty="0">
                <a:latin typeface="Arial"/>
                <a:cs typeface="Arial"/>
              </a:rPr>
              <a:t>fewer  </a:t>
            </a:r>
            <a:r>
              <a:rPr sz="2800" dirty="0">
                <a:latin typeface="Arial"/>
                <a:cs typeface="Arial"/>
              </a:rPr>
              <a:t>workers).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70840" indent="-358140">
              <a:lnSpc>
                <a:spcPct val="100000"/>
              </a:lnSpc>
              <a:buClr>
                <a:srgbClr val="FFFFFF"/>
              </a:buClr>
              <a:buSzPct val="85714"/>
              <a:buChar char="•"/>
              <a:tabLst>
                <a:tab pos="370205" algn="l"/>
                <a:tab pos="370840" algn="l"/>
              </a:tabLst>
            </a:pPr>
            <a:r>
              <a:rPr sz="2800" spc="-5" dirty="0">
                <a:latin typeface="Arial"/>
                <a:cs typeface="Arial"/>
              </a:rPr>
              <a:t>Use </a:t>
            </a:r>
            <a:r>
              <a:rPr sz="2800" dirty="0">
                <a:latin typeface="Arial"/>
                <a:cs typeface="Arial"/>
              </a:rPr>
              <a:t>personal protective </a:t>
            </a:r>
            <a:r>
              <a:rPr sz="2800" spc="-5" dirty="0">
                <a:latin typeface="Arial"/>
                <a:cs typeface="Arial"/>
              </a:rPr>
              <a:t>equipment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devices.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444500" marR="5080" indent="-444500" algn="just">
              <a:lnSpc>
                <a:spcPct val="100000"/>
              </a:lnSpc>
              <a:buClr>
                <a:srgbClr val="F79546"/>
              </a:buClr>
              <a:buSzPct val="85714"/>
              <a:buChar char="•"/>
              <a:tabLst>
                <a:tab pos="444500" algn="l"/>
              </a:tabLst>
            </a:pPr>
            <a:r>
              <a:rPr sz="2800" spc="-5" dirty="0">
                <a:latin typeface="Arial"/>
                <a:cs typeface="Arial"/>
              </a:rPr>
              <a:t>Maintain </a:t>
            </a:r>
            <a:r>
              <a:rPr sz="2800" dirty="0">
                <a:latin typeface="Arial"/>
                <a:cs typeface="Arial"/>
              </a:rPr>
              <a:t>equipment </a:t>
            </a:r>
            <a:r>
              <a:rPr sz="2800" spc="-5" dirty="0">
                <a:latin typeface="Arial"/>
                <a:cs typeface="Arial"/>
              </a:rPr>
              <a:t>in good </a:t>
            </a:r>
            <a:r>
              <a:rPr sz="2800" dirty="0">
                <a:latin typeface="Arial"/>
                <a:cs typeface="Arial"/>
              </a:rPr>
              <a:t>order </a:t>
            </a:r>
            <a:r>
              <a:rPr sz="2800" spc="-5" dirty="0">
                <a:latin typeface="Arial"/>
                <a:cs typeface="Arial"/>
              </a:rPr>
              <a:t>to prevent </a:t>
            </a:r>
            <a:r>
              <a:rPr sz="2800" dirty="0">
                <a:latin typeface="Arial"/>
                <a:cs typeface="Arial"/>
              </a:rPr>
              <a:t>leaks  and breakdowns that </a:t>
            </a:r>
            <a:r>
              <a:rPr sz="2800" spc="-5" dirty="0">
                <a:latin typeface="Arial"/>
                <a:cs typeface="Arial"/>
              </a:rPr>
              <a:t>may </a:t>
            </a:r>
            <a:r>
              <a:rPr sz="2800" dirty="0">
                <a:latin typeface="Arial"/>
                <a:cs typeface="Arial"/>
              </a:rPr>
              <a:t>release toxic  substances.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381000"/>
            <a:ext cx="78486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931" y="1066800"/>
            <a:ext cx="8202168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519683"/>
            <a:ext cx="71628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609600"/>
            <a:ext cx="6019800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304800"/>
            <a:ext cx="8305800" cy="5800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737092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0" y="152400"/>
                </a:moveTo>
                <a:lnTo>
                  <a:pt x="9144000" y="152400"/>
                </a:lnTo>
                <a:lnTo>
                  <a:pt x="9144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14400"/>
            <a:ext cx="9144000" cy="5943600"/>
          </a:xfrm>
          <a:custGeom>
            <a:avLst/>
            <a:gdLst/>
            <a:ahLst/>
            <a:cxnLst/>
            <a:rect l="l" t="t" r="r" b="b"/>
            <a:pathLst>
              <a:path w="9144000" h="5943600">
                <a:moveTo>
                  <a:pt x="0" y="5943599"/>
                </a:moveTo>
                <a:lnTo>
                  <a:pt x="9144000" y="5943599"/>
                </a:lnTo>
                <a:lnTo>
                  <a:pt x="9144000" y="0"/>
                </a:lnTo>
                <a:lnTo>
                  <a:pt x="0" y="0"/>
                </a:lnTo>
                <a:lnTo>
                  <a:pt x="0" y="5943599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5240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0" y="762000"/>
                </a:moveTo>
                <a:lnTo>
                  <a:pt x="9144000" y="762000"/>
                </a:lnTo>
                <a:lnTo>
                  <a:pt x="9144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4098" y="188163"/>
            <a:ext cx="7981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</a:rPr>
              <a:t>General </a:t>
            </a:r>
            <a:r>
              <a:rPr sz="4000" spc="-25" dirty="0">
                <a:solidFill>
                  <a:srgbClr val="FFFFFF"/>
                </a:solidFill>
              </a:rPr>
              <a:t>Tips </a:t>
            </a:r>
            <a:r>
              <a:rPr sz="4000" spc="-5" dirty="0">
                <a:solidFill>
                  <a:srgbClr val="FFFFFF"/>
                </a:solidFill>
              </a:rPr>
              <a:t>for Chemical</a:t>
            </a:r>
            <a:r>
              <a:rPr sz="4000" spc="85" dirty="0">
                <a:solidFill>
                  <a:srgbClr val="FFFFFF"/>
                </a:solidFill>
              </a:rPr>
              <a:t> </a:t>
            </a:r>
            <a:r>
              <a:rPr sz="4000" spc="-5" dirty="0">
                <a:solidFill>
                  <a:srgbClr val="FFFFFF"/>
                </a:solidFill>
              </a:rPr>
              <a:t>Safety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52400" y="1219200"/>
            <a:ext cx="8983261" cy="3538533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5">
                <a:solidFill>
                  <a:srgbClr val="FFFFFF"/>
                </a:solidFill>
                <a:latin typeface="Arial"/>
                <a:cs typeface="Arial"/>
              </a:rPr>
              <a:t>ead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the warning labels on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chemical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before you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80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>
                <a:solidFill>
                  <a:srgbClr val="FFFFFF"/>
                </a:solidFill>
                <a:latin typeface="Arial"/>
                <a:cs typeface="Arial"/>
              </a:rPr>
              <a:t>it.</a:t>
            </a:r>
            <a:endParaRPr lang="en-US" sz="2800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31750">
              <a:lnSpc>
                <a:spcPct val="100000"/>
              </a:lnSpc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5">
                <a:solidFill>
                  <a:srgbClr val="FFFFFF"/>
                </a:solidFill>
                <a:latin typeface="Arial"/>
                <a:cs typeface="Arial"/>
              </a:rPr>
              <a:t>emember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an unlabeled chemical is a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dangerous one. 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ever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sniff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smell an unlabeled</a:t>
            </a:r>
            <a:r>
              <a:rPr sz="28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chemical.</a:t>
            </a:r>
            <a:endParaRPr sz="2800">
              <a:latin typeface="Arial"/>
              <a:cs typeface="Arial"/>
            </a:endParaRPr>
          </a:p>
          <a:p>
            <a:pPr marL="52705" marR="5080" indent="38735">
              <a:lnSpc>
                <a:spcPct val="115100"/>
              </a:lnSpc>
              <a:spcBef>
                <a:spcPts val="1750"/>
              </a:spcBef>
              <a:tabLst>
                <a:tab pos="1101725" algn="l"/>
                <a:tab pos="2211070" algn="l"/>
                <a:tab pos="2907665" algn="l"/>
                <a:tab pos="4632960" algn="l"/>
                <a:tab pos="5427345" algn="l"/>
                <a:tab pos="7468234" algn="l"/>
                <a:tab pos="8498840" algn="l"/>
                <a:tab pos="9094470" algn="l"/>
              </a:tabLst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spc="-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800" spc="-5">
                <a:solidFill>
                  <a:srgbClr val="FFFFFF"/>
                </a:solidFill>
                <a:latin typeface="Arial"/>
                <a:cs typeface="Arial"/>
              </a:rPr>
              <a:t>lowthe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800" spc="-5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800" spc="-5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5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	an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prec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ons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ted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he la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bel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 and </a:t>
            </a:r>
            <a:r>
              <a:rPr sz="2800" spc="-5">
                <a:solidFill>
                  <a:srgbClr val="FFFFFF"/>
                </a:solidFill>
                <a:latin typeface="Arial"/>
                <a:cs typeface="Arial"/>
              </a:rPr>
              <a:t>ways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dispose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 chemical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properly.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752855"/>
            <a:ext cx="7234428" cy="535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228600"/>
            <a:ext cx="7648956" cy="5724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752855"/>
            <a:ext cx="7793735" cy="5647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752855"/>
            <a:ext cx="7453883" cy="5577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381000"/>
            <a:ext cx="7691628" cy="5756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9431" y="762000"/>
            <a:ext cx="7592568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228600"/>
            <a:ext cx="6781800" cy="624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C8DB9-4CEC-F38E-3185-2AD485C907B2}"/>
              </a:ext>
            </a:extLst>
          </p:cNvPr>
          <p:cNvSpPr txBox="1"/>
          <p:nvPr/>
        </p:nvSpPr>
        <p:spPr>
          <a:xfrm>
            <a:off x="5486400" y="3810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Hazardous chemicals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558" y="2047240"/>
            <a:ext cx="45866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95" dirty="0">
                <a:solidFill>
                  <a:srgbClr val="C00000"/>
                </a:solidFill>
              </a:rPr>
              <a:t>T</a:t>
            </a:r>
            <a:r>
              <a:rPr sz="5400" dirty="0">
                <a:solidFill>
                  <a:srgbClr val="C00000"/>
                </a:solidFill>
              </a:rPr>
              <a:t>OXICOLOGY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0E4B5-1BFF-4783-AE8C-8DEE1850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352800"/>
            <a:ext cx="3171825" cy="21621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1262761"/>
            <a:ext cx="8227059" cy="1918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3600" spc="-15" dirty="0"/>
              <a:t>“All </a:t>
            </a:r>
            <a:r>
              <a:rPr sz="3600" spc="-20" dirty="0"/>
              <a:t>substance are poisons”; </a:t>
            </a:r>
            <a:r>
              <a:rPr sz="3600" spc="-15" dirty="0"/>
              <a:t>there </a:t>
            </a:r>
            <a:r>
              <a:rPr sz="3600" spc="-25" dirty="0"/>
              <a:t>is  </a:t>
            </a:r>
            <a:r>
              <a:rPr sz="3600" spc="-10" dirty="0"/>
              <a:t>none, </a:t>
            </a:r>
            <a:r>
              <a:rPr sz="3600" spc="-15" dirty="0"/>
              <a:t>which is not </a:t>
            </a:r>
            <a:r>
              <a:rPr sz="3600" spc="-5" dirty="0"/>
              <a:t>a </a:t>
            </a:r>
            <a:r>
              <a:rPr sz="3600" spc="-15" dirty="0"/>
              <a:t>poison. The</a:t>
            </a:r>
            <a:r>
              <a:rPr sz="3600" spc="-120" dirty="0"/>
              <a:t> </a:t>
            </a:r>
            <a:r>
              <a:rPr sz="3600" spc="-10" dirty="0"/>
              <a:t>dose  </a:t>
            </a:r>
            <a:r>
              <a:rPr sz="3600" spc="-15" dirty="0"/>
              <a:t>differentiates </a:t>
            </a:r>
            <a:r>
              <a:rPr sz="3600" spc="-5" dirty="0"/>
              <a:t>a </a:t>
            </a:r>
            <a:r>
              <a:rPr sz="3600" spc="-15" dirty="0"/>
              <a:t>poison and </a:t>
            </a:r>
            <a:r>
              <a:rPr sz="3600" spc="-5" dirty="0"/>
              <a:t>a</a:t>
            </a:r>
            <a:r>
              <a:rPr sz="3600" spc="-175" dirty="0"/>
              <a:t> </a:t>
            </a:r>
            <a:r>
              <a:rPr sz="3600" spc="-50" dirty="0"/>
              <a:t>remedy.</a:t>
            </a:r>
            <a:endParaRPr sz="3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9220" y="583133"/>
            <a:ext cx="46932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5" dirty="0">
                <a:latin typeface="Calibri"/>
                <a:cs typeface="Calibri"/>
              </a:rPr>
              <a:t>Sources </a:t>
            </a:r>
            <a:r>
              <a:rPr sz="5400" b="0" spc="-5" dirty="0">
                <a:latin typeface="Calibri"/>
                <a:cs typeface="Calibri"/>
              </a:rPr>
              <a:t>of</a:t>
            </a:r>
            <a:r>
              <a:rPr sz="5400" b="0" spc="-35" dirty="0">
                <a:latin typeface="Calibri"/>
                <a:cs typeface="Calibri"/>
              </a:rPr>
              <a:t> </a:t>
            </a:r>
            <a:r>
              <a:rPr sz="5400" b="0" spc="-105" dirty="0">
                <a:latin typeface="Calibri"/>
                <a:cs typeface="Calibri"/>
              </a:rPr>
              <a:t>Toxin: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1194" y="1921353"/>
            <a:ext cx="4436110" cy="243967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355600" algn="l"/>
              </a:tabLst>
            </a:pPr>
            <a:r>
              <a:rPr sz="4400" spc="-15" dirty="0">
                <a:latin typeface="Calibri"/>
                <a:cs typeface="Calibri"/>
              </a:rPr>
              <a:t>Environment</a:t>
            </a:r>
            <a:endParaRPr sz="4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55"/>
              </a:spcBef>
              <a:buFont typeface="Arial"/>
              <a:buChar char="•"/>
              <a:tabLst>
                <a:tab pos="355600" algn="l"/>
              </a:tabLst>
            </a:pPr>
            <a:r>
              <a:rPr sz="4400" spc="-25" dirty="0">
                <a:latin typeface="Calibri"/>
                <a:cs typeface="Calibri"/>
              </a:rPr>
              <a:t>Food/Feed/Water</a:t>
            </a:r>
            <a:endParaRPr sz="4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355600" algn="l"/>
              </a:tabLst>
            </a:pPr>
            <a:r>
              <a:rPr sz="4400" spc="-5" dirty="0">
                <a:latin typeface="Calibri"/>
                <a:cs typeface="Calibri"/>
              </a:rPr>
              <a:t>Drugs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0577" y="461899"/>
            <a:ext cx="29419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latin typeface="Calibri"/>
                <a:cs typeface="Calibri"/>
              </a:rPr>
              <a:t>Environment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200" y="1371600"/>
            <a:ext cx="4184650" cy="435610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94"/>
              </a:spcBef>
              <a:buFont typeface="Wingdings"/>
              <a:buChar char=""/>
              <a:tabLst>
                <a:tab pos="355600" algn="l"/>
              </a:tabLst>
            </a:pPr>
            <a:r>
              <a:rPr sz="3600" dirty="0">
                <a:latin typeface="Calibri"/>
                <a:cs typeface="Calibri"/>
              </a:rPr>
              <a:t>Air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Pollution</a:t>
            </a:r>
            <a:endParaRPr sz="3600" dirty="0">
              <a:latin typeface="Calibri"/>
              <a:cs typeface="Calibri"/>
            </a:endParaRPr>
          </a:p>
          <a:p>
            <a:pPr marL="447040" indent="-434340">
              <a:lnSpc>
                <a:spcPct val="100000"/>
              </a:lnSpc>
              <a:spcBef>
                <a:spcPts val="1600"/>
              </a:spcBef>
              <a:buClr>
                <a:srgbClr val="FFFFFF"/>
              </a:buClr>
              <a:buSzPct val="133333"/>
              <a:buFont typeface="Wingdings"/>
              <a:buChar char=""/>
              <a:tabLst>
                <a:tab pos="447040" algn="l"/>
              </a:tabLst>
            </a:pPr>
            <a:r>
              <a:rPr sz="2400" spc="-5" dirty="0">
                <a:latin typeface="Calibri"/>
                <a:cs typeface="Calibri"/>
              </a:rPr>
              <a:t>Carbone </a:t>
            </a:r>
            <a:r>
              <a:rPr sz="2400" spc="-10" dirty="0">
                <a:latin typeface="Calibri"/>
                <a:cs typeface="Calibri"/>
              </a:rPr>
              <a:t>monoxide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Nitrogen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oxides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Smoke</a:t>
            </a:r>
            <a:endParaRPr sz="2400" dirty="0">
              <a:latin typeface="Calibri"/>
              <a:cs typeface="Calibri"/>
            </a:endParaRPr>
          </a:p>
          <a:p>
            <a:pPr marL="447040" indent="-434340">
              <a:lnSpc>
                <a:spcPct val="100000"/>
              </a:lnSpc>
              <a:spcBef>
                <a:spcPts val="795"/>
              </a:spcBef>
              <a:buSzPct val="88888"/>
              <a:buFont typeface="Wingdings"/>
              <a:buChar char=""/>
              <a:tabLst>
                <a:tab pos="446405" algn="l"/>
                <a:tab pos="447040" algn="l"/>
              </a:tabLst>
            </a:pPr>
            <a:r>
              <a:rPr sz="3600" spc="-25" dirty="0">
                <a:latin typeface="Calibri"/>
                <a:cs typeface="Calibri"/>
              </a:rPr>
              <a:t>Poor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Ventilation</a:t>
            </a:r>
            <a:endParaRPr sz="3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Font typeface="Wingdings"/>
              <a:buChar char=""/>
              <a:tabLst>
                <a:tab pos="355600" algn="l"/>
                <a:tab pos="1765300" algn="l"/>
              </a:tabLst>
            </a:pPr>
            <a:r>
              <a:rPr sz="2400" spc="-5" dirty="0">
                <a:latin typeface="Calibri"/>
                <a:cs typeface="Calibri"/>
              </a:rPr>
              <a:t>Ammonia,	</a:t>
            </a:r>
            <a:r>
              <a:rPr sz="2400" spc="-15" dirty="0">
                <a:latin typeface="Calibri"/>
                <a:cs typeface="Calibri"/>
              </a:rPr>
              <a:t>Hydrogen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Sulfide</a:t>
            </a:r>
            <a:endParaRPr sz="2400" dirty="0">
              <a:latin typeface="Calibri"/>
              <a:cs typeface="Calibri"/>
            </a:endParaRPr>
          </a:p>
          <a:p>
            <a:pPr marL="447040" indent="-434340">
              <a:lnSpc>
                <a:spcPct val="100000"/>
              </a:lnSpc>
              <a:spcBef>
                <a:spcPts val="795"/>
              </a:spcBef>
              <a:buSzPct val="88888"/>
              <a:buFont typeface="Wingdings"/>
              <a:buChar char=""/>
              <a:tabLst>
                <a:tab pos="446405" algn="l"/>
                <a:tab pos="447040" algn="l"/>
              </a:tabLst>
            </a:pPr>
            <a:r>
              <a:rPr sz="3600" spc="-30" dirty="0">
                <a:latin typeface="Calibri"/>
                <a:cs typeface="Calibri"/>
              </a:rPr>
              <a:t>Volatile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Compounds</a:t>
            </a:r>
            <a:endParaRPr sz="3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Chlorine, </a:t>
            </a:r>
            <a:r>
              <a:rPr sz="2400" spc="-10" dirty="0">
                <a:latin typeface="Calibri"/>
                <a:cs typeface="Calibri"/>
              </a:rPr>
              <a:t>Hydrocarbon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fuels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346" y="244856"/>
            <a:ext cx="20859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40" dirty="0">
                <a:solidFill>
                  <a:srgbClr val="FFC000"/>
                </a:solidFill>
              </a:rPr>
              <a:t>T</a:t>
            </a:r>
            <a:r>
              <a:rPr sz="4400" spc="-15" dirty="0">
                <a:solidFill>
                  <a:srgbClr val="FFC000"/>
                </a:solidFill>
              </a:rPr>
              <a:t>o</a:t>
            </a:r>
            <a:r>
              <a:rPr sz="4400" dirty="0">
                <a:solidFill>
                  <a:srgbClr val="FFC000"/>
                </a:solidFill>
              </a:rPr>
              <a:t>x</a:t>
            </a:r>
            <a:r>
              <a:rPr sz="4400" spc="-30" dirty="0">
                <a:solidFill>
                  <a:srgbClr val="FFC000"/>
                </a:solidFill>
              </a:rPr>
              <a:t>i</a:t>
            </a:r>
            <a:r>
              <a:rPr sz="4400" dirty="0">
                <a:solidFill>
                  <a:srgbClr val="FFC000"/>
                </a:solidFill>
              </a:rPr>
              <a:t>c</a:t>
            </a:r>
            <a:r>
              <a:rPr sz="4400" spc="-30" dirty="0">
                <a:solidFill>
                  <a:srgbClr val="FFC000"/>
                </a:solidFill>
              </a:rPr>
              <a:t>i</a:t>
            </a:r>
            <a:r>
              <a:rPr sz="4400" spc="-15" dirty="0">
                <a:solidFill>
                  <a:srgbClr val="FFC000"/>
                </a:solidFill>
              </a:rPr>
              <a:t>t</a:t>
            </a:r>
            <a:r>
              <a:rPr sz="4400" dirty="0">
                <a:solidFill>
                  <a:srgbClr val="FFC000"/>
                </a:solidFill>
              </a:rPr>
              <a:t>y</a:t>
            </a:r>
            <a:endParaRPr sz="4400" dirty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57200" y="1143000"/>
            <a:ext cx="8229600" cy="368325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3335" marR="5080">
              <a:lnSpc>
                <a:spcPts val="2400"/>
              </a:lnSpc>
              <a:spcBef>
                <a:spcPts val="675"/>
              </a:spcBef>
            </a:pPr>
            <a:r>
              <a:rPr spc="-40" dirty="0"/>
              <a:t>Toxicity </a:t>
            </a:r>
            <a:r>
              <a:rPr spc="-5" dirty="0"/>
              <a:t>is the </a:t>
            </a:r>
            <a:r>
              <a:rPr spc="-5" dirty="0">
                <a:solidFill>
                  <a:srgbClr val="C0504D"/>
                </a:solidFill>
              </a:rPr>
              <a:t>degree </a:t>
            </a:r>
            <a:r>
              <a:rPr spc="-5" dirty="0"/>
              <a:t>to which a substance can damage  an</a:t>
            </a:r>
            <a:r>
              <a:rPr dirty="0"/>
              <a:t> </a:t>
            </a:r>
            <a:r>
              <a:rPr spc="-5" dirty="0"/>
              <a:t>organism.</a:t>
            </a:r>
          </a:p>
          <a:p>
            <a:pPr marL="13335" marR="5080">
              <a:lnSpc>
                <a:spcPts val="2400"/>
              </a:lnSpc>
              <a:spcBef>
                <a:spcPts val="2400"/>
              </a:spcBef>
            </a:pPr>
            <a:r>
              <a:rPr spc="-40" dirty="0"/>
              <a:t>Toxicity </a:t>
            </a:r>
            <a:r>
              <a:rPr dirty="0"/>
              <a:t>can refer </a:t>
            </a:r>
            <a:r>
              <a:rPr spc="-5" dirty="0"/>
              <a:t>to </a:t>
            </a:r>
            <a:r>
              <a:rPr dirty="0"/>
              <a:t>the </a:t>
            </a:r>
            <a:r>
              <a:rPr spc="-10" dirty="0"/>
              <a:t>effect </a:t>
            </a:r>
            <a:r>
              <a:rPr spc="-5" dirty="0"/>
              <a:t>on a whole organism, such  as an animal, bacterium, </a:t>
            </a:r>
            <a:r>
              <a:rPr spc="-5"/>
              <a:t>or</a:t>
            </a:r>
            <a:r>
              <a:rPr spc="50"/>
              <a:t> </a:t>
            </a:r>
            <a:r>
              <a:rPr spc="-5"/>
              <a:t>plant</a:t>
            </a:r>
            <a:r>
              <a:rPr lang="en-US" spc="-5" dirty="0"/>
              <a:t> </a:t>
            </a:r>
            <a:r>
              <a:rPr spc="-5"/>
              <a:t>as </a:t>
            </a:r>
            <a:r>
              <a:rPr spc="-5" dirty="0"/>
              <a:t>well as the </a:t>
            </a:r>
            <a:r>
              <a:rPr spc="-10" dirty="0"/>
              <a:t>effect </a:t>
            </a:r>
            <a:r>
              <a:rPr spc="-5" dirty="0"/>
              <a:t>on a substructure of the organism,  such as a cell</a:t>
            </a:r>
            <a:r>
              <a:rPr spc="25" dirty="0"/>
              <a:t> </a:t>
            </a:r>
            <a:r>
              <a:rPr spc="-5"/>
              <a:t>(cytotoxicity)or </a:t>
            </a:r>
            <a:r>
              <a:rPr spc="-5" dirty="0"/>
              <a:t>an organ such as the liver</a:t>
            </a:r>
            <a:r>
              <a:rPr spc="70" dirty="0"/>
              <a:t> </a:t>
            </a:r>
            <a:r>
              <a:rPr spc="-5" dirty="0"/>
              <a:t>(hepatotoxicity</a:t>
            </a:r>
            <a:r>
              <a:rPr sz="2800" spc="-5" dirty="0"/>
              <a:t>).</a:t>
            </a:r>
            <a:endParaRPr spc="-5" dirty="0"/>
          </a:p>
          <a:p>
            <a:pPr marL="13335" marR="6985">
              <a:lnSpc>
                <a:spcPct val="78900"/>
              </a:lnSpc>
              <a:spcBef>
                <a:spcPts val="2430"/>
              </a:spcBef>
              <a:tabLst>
                <a:tab pos="1267460" algn="l"/>
                <a:tab pos="1713864" algn="l"/>
                <a:tab pos="2372360" algn="l"/>
                <a:tab pos="3752215" algn="l"/>
                <a:tab pos="4233545" algn="l"/>
                <a:tab pos="4627245" algn="l"/>
                <a:tab pos="6094730" algn="l"/>
                <a:tab pos="7792720" algn="l"/>
              </a:tabLst>
            </a:pPr>
            <a:r>
              <a:rPr spc="-285" dirty="0">
                <a:solidFill>
                  <a:srgbClr val="FF0000"/>
                </a:solidFill>
              </a:rPr>
              <a:t>T</a:t>
            </a:r>
            <a:r>
              <a:rPr spc="5" dirty="0">
                <a:solidFill>
                  <a:srgbClr val="FF0000"/>
                </a:solidFill>
              </a:rPr>
              <a:t>o</a:t>
            </a:r>
            <a:r>
              <a:rPr spc="-30" dirty="0">
                <a:solidFill>
                  <a:srgbClr val="FF0000"/>
                </a:solidFill>
              </a:rPr>
              <a:t>x</a:t>
            </a:r>
            <a:r>
              <a:rPr spc="-5" dirty="0">
                <a:solidFill>
                  <a:srgbClr val="FF0000"/>
                </a:solidFill>
              </a:rPr>
              <a:t>icity</a:t>
            </a:r>
            <a:r>
              <a:rPr dirty="0">
                <a:solidFill>
                  <a:srgbClr val="FF0000"/>
                </a:solidFill>
              </a:rPr>
              <a:t>	</a:t>
            </a:r>
            <a:r>
              <a:rPr spc="-10" dirty="0">
                <a:solidFill>
                  <a:srgbClr val="FF0000"/>
                </a:solidFill>
              </a:rPr>
              <a:t>i</a:t>
            </a:r>
            <a:r>
              <a:rPr spc="-5" dirty="0">
                <a:solidFill>
                  <a:srgbClr val="FF0000"/>
                </a:solidFill>
              </a:rPr>
              <a:t>s</a:t>
            </a:r>
            <a:r>
              <a:rPr dirty="0">
                <a:solidFill>
                  <a:srgbClr val="FF0000"/>
                </a:solidFill>
              </a:rPr>
              <a:t>	</a:t>
            </a:r>
            <a:r>
              <a:rPr spc="-5" dirty="0">
                <a:solidFill>
                  <a:srgbClr val="FF0000"/>
                </a:solidFill>
              </a:rPr>
              <a:t>the</a:t>
            </a:r>
            <a:r>
              <a:rPr dirty="0">
                <a:solidFill>
                  <a:srgbClr val="FF0000"/>
                </a:solidFill>
              </a:rPr>
              <a:t>	</a:t>
            </a:r>
            <a:r>
              <a:rPr spc="-5" dirty="0">
                <a:solidFill>
                  <a:srgbClr val="FF0000"/>
                </a:solidFill>
              </a:rPr>
              <a:t>capacity</a:t>
            </a:r>
            <a:r>
              <a:rPr dirty="0">
                <a:solidFill>
                  <a:srgbClr val="FF0000"/>
                </a:solidFill>
              </a:rPr>
              <a:t>	</a:t>
            </a:r>
            <a:r>
              <a:rPr spc="-5" dirty="0">
                <a:solidFill>
                  <a:srgbClr val="FF0000"/>
                </a:solidFill>
              </a:rPr>
              <a:t>of</a:t>
            </a:r>
            <a:r>
              <a:rPr>
                <a:solidFill>
                  <a:srgbClr val="FF0000"/>
                </a:solidFill>
              </a:rPr>
              <a:t>	</a:t>
            </a:r>
            <a:r>
              <a:rPr spc="-5">
                <a:solidFill>
                  <a:srgbClr val="FF0000"/>
                </a:solidFill>
              </a:rPr>
              <a:t>a</a:t>
            </a:r>
            <a:r>
              <a:rPr lang="en-US" spc="-5" dirty="0">
                <a:solidFill>
                  <a:srgbClr val="FF0000"/>
                </a:solidFill>
              </a:rPr>
              <a:t> </a:t>
            </a:r>
            <a:r>
              <a:rPr spc="-5">
                <a:solidFill>
                  <a:srgbClr val="FF0000"/>
                </a:solidFill>
              </a:rPr>
              <a:t>chemical</a:t>
            </a:r>
            <a:r>
              <a:rPr dirty="0">
                <a:solidFill>
                  <a:srgbClr val="FF0000"/>
                </a:solidFill>
              </a:rPr>
              <a:t>	</a:t>
            </a:r>
            <a:r>
              <a:rPr spc="-5" dirty="0">
                <a:solidFill>
                  <a:srgbClr val="FF0000"/>
                </a:solidFill>
              </a:rPr>
              <a:t>compound</a:t>
            </a:r>
            <a:r>
              <a:rPr dirty="0">
                <a:solidFill>
                  <a:srgbClr val="FF0000"/>
                </a:solidFill>
              </a:rPr>
              <a:t>	</a:t>
            </a:r>
            <a:r>
              <a:rPr spc="-5" dirty="0">
                <a:solidFill>
                  <a:srgbClr val="FF0000"/>
                </a:solidFill>
              </a:rPr>
              <a:t>to  produce </a:t>
            </a:r>
            <a:r>
              <a:rPr spc="-30" dirty="0">
                <a:solidFill>
                  <a:srgbClr val="FF0000"/>
                </a:solidFill>
              </a:rPr>
              <a:t>injury</a:t>
            </a:r>
            <a:r>
              <a:rPr sz="3600" spc="-30" dirty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73025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Some </a:t>
            </a:r>
            <a:r>
              <a:rPr spc="-5" dirty="0"/>
              <a:t>possible </a:t>
            </a:r>
            <a:r>
              <a:rPr dirty="0"/>
              <a:t>outcomes </a:t>
            </a:r>
            <a:r>
              <a:rPr spc="-5" dirty="0"/>
              <a:t>of</a:t>
            </a:r>
            <a:r>
              <a:rPr spc="-114" dirty="0"/>
              <a:t> </a:t>
            </a:r>
            <a:r>
              <a:rPr spc="-30" dirty="0"/>
              <a:t>Toxicant: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63091"/>
            <a:ext cx="7870190" cy="4507865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78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Death after a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short period of time-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Acute</a:t>
            </a:r>
            <a:r>
              <a:rPr sz="28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toxicity</a:t>
            </a:r>
            <a:endParaRPr sz="2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85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Cancer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/ mutation in</a:t>
            </a:r>
            <a:r>
              <a:rPr sz="28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DNA</a:t>
            </a:r>
            <a:endParaRPr sz="2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8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C000"/>
                </a:solidFill>
                <a:latin typeface="Arial"/>
                <a:cs typeface="Arial"/>
              </a:rPr>
              <a:t>Skin / </a:t>
            </a:r>
            <a:r>
              <a:rPr sz="2800" dirty="0">
                <a:solidFill>
                  <a:srgbClr val="FFC000"/>
                </a:solidFill>
                <a:latin typeface="Arial"/>
                <a:cs typeface="Arial"/>
              </a:rPr>
              <a:t>eye</a:t>
            </a:r>
            <a:r>
              <a:rPr sz="2800" spc="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C000"/>
                </a:solidFill>
                <a:latin typeface="Arial"/>
                <a:cs typeface="Arial"/>
              </a:rPr>
              <a:t>irritation</a:t>
            </a:r>
            <a:endParaRPr sz="2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8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FFC000"/>
                </a:solidFill>
                <a:latin typeface="Arial"/>
                <a:cs typeface="Arial"/>
              </a:rPr>
              <a:t>Fertility problems</a:t>
            </a:r>
            <a:endParaRPr sz="2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8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FFC000"/>
                </a:solidFill>
                <a:latin typeface="Arial"/>
                <a:cs typeface="Arial"/>
              </a:rPr>
              <a:t>Carcinogenicity </a:t>
            </a:r>
            <a:r>
              <a:rPr sz="2800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800" spc="1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C000"/>
                </a:solidFill>
                <a:latin typeface="Arial"/>
                <a:cs typeface="Arial"/>
              </a:rPr>
              <a:t>mutagenicity</a:t>
            </a:r>
            <a:endParaRPr sz="2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8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0AF50"/>
                </a:solidFill>
                <a:latin typeface="Arial"/>
                <a:cs typeface="Arial"/>
              </a:rPr>
              <a:t>Reproduction</a:t>
            </a:r>
            <a:r>
              <a:rPr sz="2800" spc="1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Arial"/>
                <a:cs typeface="Arial"/>
              </a:rPr>
              <a:t>effects</a:t>
            </a:r>
            <a:endParaRPr sz="2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685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0AF50"/>
                </a:solidFill>
                <a:latin typeface="Arial"/>
                <a:cs typeface="Arial"/>
              </a:rPr>
              <a:t>Sudden heart </a:t>
            </a:r>
            <a:r>
              <a:rPr sz="2800" spc="-5" dirty="0">
                <a:solidFill>
                  <a:srgbClr val="00AF50"/>
                </a:solidFill>
                <a:latin typeface="Arial"/>
                <a:cs typeface="Arial"/>
              </a:rPr>
              <a:t>failure </a:t>
            </a:r>
            <a:r>
              <a:rPr sz="2800" dirty="0">
                <a:solidFill>
                  <a:srgbClr val="00AF50"/>
                </a:solidFill>
                <a:latin typeface="Arial"/>
                <a:cs typeface="Arial"/>
              </a:rPr>
              <a:t>and</a:t>
            </a:r>
            <a:r>
              <a:rPr sz="2800" spc="3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Arial"/>
                <a:cs typeface="Arial"/>
              </a:rPr>
              <a:t>death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457200"/>
            <a:ext cx="7153656" cy="535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5172" y="752855"/>
            <a:ext cx="7153656" cy="535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3960" y="113792"/>
            <a:ext cx="45110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5" dirty="0">
                <a:solidFill>
                  <a:srgbClr val="FFC000"/>
                </a:solidFill>
              </a:rPr>
              <a:t>Types </a:t>
            </a:r>
            <a:r>
              <a:rPr sz="4400" dirty="0">
                <a:solidFill>
                  <a:srgbClr val="FFC000"/>
                </a:solidFill>
              </a:rPr>
              <a:t>of</a:t>
            </a:r>
            <a:r>
              <a:rPr sz="4400" spc="-30" dirty="0">
                <a:solidFill>
                  <a:srgbClr val="FFC000"/>
                </a:solidFill>
              </a:rPr>
              <a:t> </a:t>
            </a:r>
            <a:r>
              <a:rPr sz="4400" spc="-40" dirty="0">
                <a:solidFill>
                  <a:srgbClr val="FFC000"/>
                </a:solidFill>
              </a:rPr>
              <a:t>Toxicity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831594" y="1086357"/>
            <a:ext cx="4290695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5920" indent="-363220">
              <a:lnSpc>
                <a:spcPct val="100000"/>
              </a:lnSpc>
              <a:spcBef>
                <a:spcPts val="105"/>
              </a:spcBef>
              <a:buSzPct val="96875"/>
              <a:buFont typeface="Wingdings"/>
              <a:buChar char=""/>
              <a:tabLst>
                <a:tab pos="376555" algn="l"/>
              </a:tabLst>
            </a:pPr>
            <a:r>
              <a:rPr sz="3200" b="1" i="1" dirty="0">
                <a:solidFill>
                  <a:srgbClr val="92D050"/>
                </a:solidFill>
                <a:latin typeface="Arial"/>
                <a:cs typeface="Arial"/>
              </a:rPr>
              <a:t>Acute</a:t>
            </a:r>
            <a:r>
              <a:rPr sz="3200" b="1" i="1" spc="-25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92D050"/>
                </a:solidFill>
                <a:latin typeface="Arial"/>
                <a:cs typeface="Arial"/>
              </a:rPr>
              <a:t>toxicity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"/>
            </a:pPr>
            <a:endParaRPr sz="3300">
              <a:latin typeface="Times New Roman"/>
              <a:cs typeface="Times New Roman"/>
            </a:endParaRPr>
          </a:p>
          <a:p>
            <a:pPr marL="375920" indent="-363220">
              <a:lnSpc>
                <a:spcPct val="100000"/>
              </a:lnSpc>
              <a:buSzPct val="96875"/>
              <a:buFont typeface="Wingdings"/>
              <a:buChar char=""/>
              <a:tabLst>
                <a:tab pos="376555" algn="l"/>
              </a:tabLst>
            </a:pPr>
            <a:r>
              <a:rPr sz="3200" b="1" i="1" spc="-5" dirty="0">
                <a:solidFill>
                  <a:srgbClr val="00AF50"/>
                </a:solidFill>
                <a:latin typeface="Arial"/>
                <a:cs typeface="Arial"/>
              </a:rPr>
              <a:t>Sub-acute</a:t>
            </a:r>
            <a:r>
              <a:rPr sz="3200" b="1" i="1" spc="-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00AF50"/>
                </a:solidFill>
                <a:latin typeface="Arial"/>
                <a:cs typeface="Arial"/>
              </a:rPr>
              <a:t>toxicity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"/>
            </a:pPr>
            <a:endParaRPr sz="3300">
              <a:latin typeface="Times New Roman"/>
              <a:cs typeface="Times New Roman"/>
            </a:endParaRPr>
          </a:p>
          <a:p>
            <a:pPr marL="375920" indent="-363220">
              <a:lnSpc>
                <a:spcPct val="100000"/>
              </a:lnSpc>
              <a:buSzPct val="96875"/>
              <a:buFont typeface="Wingdings"/>
              <a:buChar char=""/>
              <a:tabLst>
                <a:tab pos="376555" algn="l"/>
              </a:tabLst>
            </a:pPr>
            <a:r>
              <a:rPr sz="3200" b="1" i="1" dirty="0">
                <a:solidFill>
                  <a:srgbClr val="00AFEF"/>
                </a:solidFill>
                <a:latin typeface="Arial"/>
                <a:cs typeface="Arial"/>
              </a:rPr>
              <a:t>Sub-chronic</a:t>
            </a:r>
            <a:r>
              <a:rPr sz="3200" b="1" i="1" spc="-10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00AFEF"/>
                </a:solidFill>
                <a:latin typeface="Arial"/>
                <a:cs typeface="Arial"/>
              </a:rPr>
              <a:t>toxicity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"/>
            </a:pPr>
            <a:endParaRPr sz="3300">
              <a:latin typeface="Times New Roman"/>
              <a:cs typeface="Times New Roman"/>
            </a:endParaRPr>
          </a:p>
          <a:p>
            <a:pPr marL="375920" indent="-363220">
              <a:lnSpc>
                <a:spcPct val="100000"/>
              </a:lnSpc>
              <a:buSzPct val="96875"/>
              <a:buFont typeface="Wingdings"/>
              <a:buChar char=""/>
              <a:tabLst>
                <a:tab pos="376555" algn="l"/>
              </a:tabLst>
            </a:pPr>
            <a:r>
              <a:rPr sz="3200" b="1" i="1" dirty="0">
                <a:solidFill>
                  <a:srgbClr val="F79546"/>
                </a:solidFill>
                <a:latin typeface="Arial"/>
                <a:cs typeface="Arial"/>
              </a:rPr>
              <a:t>Chronic</a:t>
            </a:r>
            <a:r>
              <a:rPr sz="3200" b="1" i="1" spc="-40" dirty="0">
                <a:solidFill>
                  <a:srgbClr val="F79546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F79546"/>
                </a:solidFill>
                <a:latin typeface="Arial"/>
                <a:cs typeface="Arial"/>
              </a:rPr>
              <a:t>toxicity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025" y="237236"/>
            <a:ext cx="6459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C000"/>
                </a:solidFill>
                <a:latin typeface="Calibri"/>
                <a:cs typeface="Calibri"/>
              </a:rPr>
              <a:t>Conditions </a:t>
            </a:r>
            <a:r>
              <a:rPr sz="4000" spc="-5" dirty="0">
                <a:solidFill>
                  <a:srgbClr val="FFC000"/>
                </a:solidFill>
                <a:latin typeface="Calibri"/>
                <a:cs typeface="Calibri"/>
              </a:rPr>
              <a:t>of </a:t>
            </a:r>
            <a:r>
              <a:rPr sz="4000" spc="-20" dirty="0">
                <a:solidFill>
                  <a:srgbClr val="FFC000"/>
                </a:solidFill>
                <a:latin typeface="Calibri"/>
                <a:cs typeface="Calibri"/>
              </a:rPr>
              <a:t>strong</a:t>
            </a:r>
            <a:r>
              <a:rPr sz="4000" spc="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C000"/>
                </a:solidFill>
                <a:latin typeface="Calibri"/>
                <a:cs typeface="Calibri"/>
              </a:rPr>
              <a:t>poisoning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95259"/>
            <a:ext cx="7766050" cy="320929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463550" indent="-450850">
              <a:lnSpc>
                <a:spcPct val="100000"/>
              </a:lnSpc>
              <a:spcBef>
                <a:spcPts val="970"/>
              </a:spcBef>
              <a:buAutoNum type="arabicPeriod"/>
              <a:tabLst>
                <a:tab pos="464184" algn="l"/>
              </a:tabLst>
            </a:pPr>
            <a:r>
              <a:rPr sz="3600" spc="-5" dirty="0">
                <a:solidFill>
                  <a:srgbClr val="92D050"/>
                </a:solidFill>
                <a:latin typeface="Calibri"/>
                <a:cs typeface="Calibri"/>
              </a:rPr>
              <a:t>High</a:t>
            </a:r>
            <a:r>
              <a:rPr sz="3600" spc="-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92D050"/>
                </a:solidFill>
                <a:latin typeface="Calibri"/>
                <a:cs typeface="Calibri"/>
              </a:rPr>
              <a:t>temperature</a:t>
            </a:r>
            <a:endParaRPr sz="3600">
              <a:latin typeface="Calibri"/>
              <a:cs typeface="Calibri"/>
            </a:endParaRPr>
          </a:p>
          <a:p>
            <a:pPr marL="462280" indent="-449580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462915" algn="l"/>
              </a:tabLst>
            </a:pPr>
            <a:r>
              <a:rPr sz="3600" dirty="0">
                <a:solidFill>
                  <a:srgbClr val="92D050"/>
                </a:solidFill>
                <a:latin typeface="Calibri"/>
                <a:cs typeface="Calibri"/>
              </a:rPr>
              <a:t>Deep </a:t>
            </a:r>
            <a:r>
              <a:rPr sz="3600" spc="-5" dirty="0">
                <a:solidFill>
                  <a:srgbClr val="92D050"/>
                </a:solidFill>
                <a:latin typeface="Calibri"/>
                <a:cs typeface="Calibri"/>
              </a:rPr>
              <a:t>or </a:t>
            </a:r>
            <a:r>
              <a:rPr sz="3600" spc="-15" dirty="0">
                <a:solidFill>
                  <a:srgbClr val="92D050"/>
                </a:solidFill>
                <a:latin typeface="Calibri"/>
                <a:cs typeface="Calibri"/>
              </a:rPr>
              <a:t>rapid</a:t>
            </a:r>
            <a:r>
              <a:rPr sz="3600" spc="-5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92D050"/>
                </a:solidFill>
                <a:latin typeface="Calibri"/>
                <a:cs typeface="Calibri"/>
              </a:rPr>
              <a:t>breathing</a:t>
            </a:r>
            <a:endParaRPr sz="3600">
              <a:latin typeface="Calibri"/>
              <a:cs typeface="Calibri"/>
            </a:endParaRPr>
          </a:p>
          <a:p>
            <a:pPr marL="463550" indent="-450850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464184" algn="l"/>
              </a:tabLst>
            </a:pPr>
            <a:r>
              <a:rPr sz="3600" spc="-5" dirty="0">
                <a:solidFill>
                  <a:srgbClr val="00AF50"/>
                </a:solidFill>
                <a:latin typeface="Calibri"/>
                <a:cs typeface="Calibri"/>
              </a:rPr>
              <a:t>Long </a:t>
            </a:r>
            <a:r>
              <a:rPr sz="3600" spc="-10" dirty="0">
                <a:solidFill>
                  <a:srgbClr val="00AF50"/>
                </a:solidFill>
                <a:latin typeface="Calibri"/>
                <a:cs typeface="Calibri"/>
              </a:rPr>
              <a:t>working</a:t>
            </a:r>
            <a:r>
              <a:rPr sz="3600" spc="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00AF50"/>
                </a:solidFill>
                <a:latin typeface="Calibri"/>
                <a:cs typeface="Calibri"/>
              </a:rPr>
              <a:t>hours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462915" algn="l"/>
              </a:tabLst>
            </a:pPr>
            <a:r>
              <a:rPr sz="3600" spc="-5" dirty="0">
                <a:solidFill>
                  <a:srgbClr val="00AF50"/>
                </a:solidFill>
                <a:latin typeface="Calibri"/>
                <a:cs typeface="Calibri"/>
              </a:rPr>
              <a:t>Combination of </a:t>
            </a:r>
            <a:r>
              <a:rPr sz="3600" spc="-20" dirty="0">
                <a:solidFill>
                  <a:srgbClr val="00AF50"/>
                </a:solidFill>
                <a:latin typeface="Calibri"/>
                <a:cs typeface="Calibri"/>
              </a:rPr>
              <a:t>two </a:t>
            </a:r>
            <a:r>
              <a:rPr sz="3600" spc="-5" dirty="0">
                <a:solidFill>
                  <a:srgbClr val="00AF50"/>
                </a:solidFill>
                <a:latin typeface="Calibri"/>
                <a:cs typeface="Calibri"/>
              </a:rPr>
              <a:t>or </a:t>
            </a:r>
            <a:r>
              <a:rPr sz="3600" spc="-15" dirty="0">
                <a:solidFill>
                  <a:srgbClr val="00AF50"/>
                </a:solidFill>
                <a:latin typeface="Calibri"/>
                <a:cs typeface="Calibri"/>
              </a:rPr>
              <a:t>more </a:t>
            </a:r>
            <a:r>
              <a:rPr sz="3600" spc="-5" dirty="0">
                <a:solidFill>
                  <a:srgbClr val="00AF50"/>
                </a:solidFill>
                <a:latin typeface="Calibri"/>
                <a:cs typeface="Calibri"/>
              </a:rPr>
              <a:t>poisonous  </a:t>
            </a:r>
            <a:r>
              <a:rPr sz="3600" spc="-15" dirty="0">
                <a:solidFill>
                  <a:srgbClr val="00AF50"/>
                </a:solidFill>
                <a:latin typeface="Calibri"/>
                <a:cs typeface="Calibri"/>
              </a:rPr>
              <a:t>substance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653796"/>
            <a:ext cx="7382256" cy="5550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37DF7-AE7C-8262-47B5-D9692247C53C}"/>
              </a:ext>
            </a:extLst>
          </p:cNvPr>
          <p:cNvSpPr txBox="1"/>
          <p:nvPr/>
        </p:nvSpPr>
        <p:spPr>
          <a:xfrm>
            <a:off x="4267200" y="228600"/>
            <a:ext cx="3586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FF0000"/>
                </a:solidFill>
              </a:rPr>
              <a:t>Hazardous chemicals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1" y="0"/>
            <a:ext cx="5029200" cy="96532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239645" marR="5080" indent="-2226945">
              <a:lnSpc>
                <a:spcPts val="3829"/>
              </a:lnSpc>
              <a:spcBef>
                <a:spcPts val="240"/>
              </a:spcBef>
            </a:pPr>
            <a:r>
              <a:rPr sz="2800" b="1" spc="-5" dirty="0">
                <a:latin typeface="Arial"/>
                <a:cs typeface="Arial"/>
              </a:rPr>
              <a:t>Median Lethal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Concentration  </a:t>
            </a:r>
            <a:r>
              <a:rPr sz="2800" b="1" spc="5" dirty="0">
                <a:latin typeface="Arial"/>
                <a:cs typeface="Arial"/>
              </a:rPr>
              <a:t>(LC</a:t>
            </a:r>
            <a:r>
              <a:rPr sz="2800" b="1" spc="7" baseline="-21164" dirty="0">
                <a:latin typeface="Arial"/>
                <a:cs typeface="Arial"/>
              </a:rPr>
              <a:t>50</a:t>
            </a:r>
            <a:r>
              <a:rPr sz="2800" b="1" spc="5" dirty="0">
                <a:latin typeface="Arial"/>
                <a:cs typeface="Arial"/>
              </a:rPr>
              <a:t>)</a:t>
            </a:r>
            <a:r>
              <a:rPr lang="en-US" sz="2800" b="1" spc="5" dirty="0">
                <a:latin typeface="Arial"/>
                <a:cs typeface="Arial"/>
              </a:rPr>
              <a:t>-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121" y="1219200"/>
            <a:ext cx="96011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-7" baseline="13888" dirty="0">
                <a:solidFill>
                  <a:srgbClr val="E36C09"/>
                </a:solidFill>
                <a:latin typeface="Arial"/>
                <a:cs typeface="Arial"/>
              </a:rPr>
              <a:t>L</a:t>
            </a:r>
            <a:r>
              <a:rPr sz="4800" b="1" baseline="13888" dirty="0">
                <a:solidFill>
                  <a:srgbClr val="E36C09"/>
                </a:solidFill>
                <a:latin typeface="Arial"/>
                <a:cs typeface="Arial"/>
              </a:rPr>
              <a:t>C</a:t>
            </a:r>
            <a:r>
              <a:rPr sz="2100" b="1" spc="15" dirty="0">
                <a:solidFill>
                  <a:srgbClr val="E36C09"/>
                </a:solidFill>
                <a:latin typeface="Arial"/>
                <a:cs typeface="Arial"/>
              </a:rPr>
              <a:t>50</a:t>
            </a:r>
            <a:r>
              <a:rPr sz="2100" b="1" spc="10" dirty="0">
                <a:solidFill>
                  <a:srgbClr val="E36C09"/>
                </a:solidFill>
                <a:latin typeface="Arial"/>
                <a:cs typeface="Arial"/>
              </a:rPr>
              <a:t>: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5960" y="1219199"/>
            <a:ext cx="5396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30830" algn="l"/>
                <a:tab pos="3463290" algn="l"/>
                <a:tab pos="3982720" algn="l"/>
              </a:tabLst>
            </a:pPr>
            <a:r>
              <a:rPr sz="3200" spc="-5" dirty="0">
                <a:solidFill>
                  <a:srgbClr val="E36C09"/>
                </a:solidFill>
                <a:latin typeface="Arial"/>
                <a:cs typeface="Arial"/>
              </a:rPr>
              <a:t>Concentration	of	</a:t>
            </a: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a	</a:t>
            </a:r>
            <a:r>
              <a:rPr sz="3200" spc="-5" dirty="0">
                <a:solidFill>
                  <a:srgbClr val="E36C09"/>
                </a:solidFill>
                <a:latin typeface="Arial"/>
                <a:cs typeface="Arial"/>
              </a:rPr>
              <a:t>toxicant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5681" y="1698278"/>
            <a:ext cx="6627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5135" algn="l"/>
                <a:tab pos="2297430" algn="l"/>
                <a:tab pos="3014980" algn="l"/>
                <a:tab pos="3620135" algn="l"/>
                <a:tab pos="4362450" algn="l"/>
                <a:tab pos="5443220" algn="l"/>
                <a:tab pos="6048375" algn="l"/>
              </a:tabLst>
            </a:pP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(mg</a:t>
            </a:r>
            <a:r>
              <a:rPr sz="3200" spc="-15" dirty="0">
                <a:solidFill>
                  <a:srgbClr val="E36C09"/>
                </a:solidFill>
                <a:latin typeface="Arial"/>
                <a:cs typeface="Arial"/>
              </a:rPr>
              <a:t>/</a:t>
            </a:r>
            <a:r>
              <a:rPr sz="3200" spc="-5" dirty="0">
                <a:solidFill>
                  <a:srgbClr val="E36C09"/>
                </a:solidFill>
                <a:latin typeface="Arial"/>
                <a:cs typeface="Arial"/>
              </a:rPr>
              <a:t>m</a:t>
            </a:r>
            <a:r>
              <a:rPr sz="3150" spc="22" baseline="25132" dirty="0">
                <a:solidFill>
                  <a:srgbClr val="E36C09"/>
                </a:solidFill>
                <a:latin typeface="Arial"/>
                <a:cs typeface="Arial"/>
              </a:rPr>
              <a:t>3</a:t>
            </a: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)	</a:t>
            </a:r>
            <a:r>
              <a:rPr sz="3200" spc="-5" dirty="0">
                <a:solidFill>
                  <a:srgbClr val="E36C09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n	air	</a:t>
            </a:r>
            <a:r>
              <a:rPr sz="3200" spc="-5" dirty="0">
                <a:solidFill>
                  <a:srgbClr val="E36C09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o	kill	</a:t>
            </a:r>
            <a:r>
              <a:rPr sz="3200" spc="-10" dirty="0">
                <a:solidFill>
                  <a:srgbClr val="E36C09"/>
                </a:solidFill>
                <a:latin typeface="Arial"/>
                <a:cs typeface="Arial"/>
              </a:rPr>
              <a:t>50</a:t>
            </a: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%	</a:t>
            </a:r>
            <a:r>
              <a:rPr sz="3200" spc="-10" dirty="0">
                <a:solidFill>
                  <a:srgbClr val="E36C09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f	the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7718" y="2225848"/>
            <a:ext cx="32791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30375" algn="l"/>
              </a:tabLst>
            </a:pP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E36C09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E36C09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E36C09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s	exp</a:t>
            </a:r>
            <a:r>
              <a:rPr sz="3200" spc="-20" dirty="0">
                <a:solidFill>
                  <a:srgbClr val="E36C09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s</a:t>
            </a:r>
            <a:r>
              <a:rPr sz="3200" spc="-15" dirty="0">
                <a:solidFill>
                  <a:srgbClr val="E36C09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E36C09"/>
                </a:solidFill>
                <a:latin typeface="Arial"/>
                <a:cs typeface="Arial"/>
              </a:rPr>
              <a:t>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1273" y="2244691"/>
            <a:ext cx="30537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03275" algn="l"/>
                <a:tab pos="1685925" algn="l"/>
              </a:tabLst>
            </a:pPr>
            <a:r>
              <a:rPr sz="3200" spc="-5" dirty="0">
                <a:solidFill>
                  <a:srgbClr val="E36C09"/>
                </a:solidFill>
                <a:latin typeface="Arial"/>
                <a:cs typeface="Arial"/>
              </a:rPr>
              <a:t>for	the	specific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9506" y="2740198"/>
            <a:ext cx="25742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E36C09"/>
                </a:solidFill>
                <a:latin typeface="Arial"/>
                <a:cs typeface="Arial"/>
              </a:rPr>
              <a:t>length of</a:t>
            </a:r>
            <a:r>
              <a:rPr sz="3200" spc="-80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E36C09"/>
                </a:solidFill>
                <a:latin typeface="Arial"/>
                <a:cs typeface="Arial"/>
              </a:rPr>
              <a:t>time.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4038600"/>
            <a:ext cx="807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70C0"/>
                </a:solidFill>
              </a:rPr>
              <a:t>LD</a:t>
            </a:r>
            <a:r>
              <a:rPr lang="en-IN" sz="2800" b="1" baseline="-25000" dirty="0">
                <a:solidFill>
                  <a:srgbClr val="0070C0"/>
                </a:solidFill>
              </a:rPr>
              <a:t>50</a:t>
            </a:r>
            <a:r>
              <a:rPr lang="en-IN" sz="2800" dirty="0">
                <a:solidFill>
                  <a:srgbClr val="0070C0"/>
                </a:solidFill>
              </a:rPr>
              <a:t> is the amount of a material, given all at once, which causes the death of </a:t>
            </a:r>
            <a:r>
              <a:rPr lang="en-IN" sz="2800" b="1" dirty="0">
                <a:solidFill>
                  <a:srgbClr val="0070C0"/>
                </a:solidFill>
              </a:rPr>
              <a:t>50</a:t>
            </a:r>
            <a:r>
              <a:rPr lang="en-IN" sz="2800" dirty="0">
                <a:solidFill>
                  <a:srgbClr val="0070C0"/>
                </a:solidFill>
              </a:rPr>
              <a:t>% (one half) of a group of test animals. The </a:t>
            </a:r>
            <a:r>
              <a:rPr lang="en-IN" sz="2800" b="1" dirty="0">
                <a:solidFill>
                  <a:srgbClr val="0070C0"/>
                </a:solidFill>
              </a:rPr>
              <a:t>LD</a:t>
            </a:r>
            <a:r>
              <a:rPr lang="en-IN" sz="2800" b="1" baseline="-25000" dirty="0">
                <a:solidFill>
                  <a:srgbClr val="0070C0"/>
                </a:solidFill>
              </a:rPr>
              <a:t>50</a:t>
            </a:r>
            <a:r>
              <a:rPr lang="en-IN" sz="2800" dirty="0">
                <a:solidFill>
                  <a:srgbClr val="0070C0"/>
                </a:solidFill>
              </a:rPr>
              <a:t> is one way to measure the short-term poisoning potential (acute toxicity) of a material</a:t>
            </a:r>
          </a:p>
        </p:txBody>
      </p:sp>
      <p:sp>
        <p:nvSpPr>
          <p:cNvPr id="10" name="object 3"/>
          <p:cNvSpPr txBox="1"/>
          <p:nvPr/>
        </p:nvSpPr>
        <p:spPr>
          <a:xfrm>
            <a:off x="575841" y="3657600"/>
            <a:ext cx="96011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-7" baseline="13888" dirty="0">
                <a:solidFill>
                  <a:srgbClr val="E36C09"/>
                </a:solidFill>
                <a:latin typeface="Arial"/>
                <a:cs typeface="Arial"/>
              </a:rPr>
              <a:t>L</a:t>
            </a:r>
            <a:r>
              <a:rPr lang="en-US" sz="4800" b="1" baseline="13888" dirty="0">
                <a:solidFill>
                  <a:srgbClr val="E36C09"/>
                </a:solidFill>
                <a:latin typeface="Arial"/>
                <a:cs typeface="Arial"/>
              </a:rPr>
              <a:t>D</a:t>
            </a:r>
            <a:r>
              <a:rPr sz="2100" b="1" spc="15" dirty="0">
                <a:solidFill>
                  <a:srgbClr val="E36C09"/>
                </a:solidFill>
                <a:latin typeface="Arial"/>
                <a:cs typeface="Arial"/>
              </a:rPr>
              <a:t>50</a:t>
            </a:r>
            <a:r>
              <a:rPr sz="2100" b="1" spc="10" dirty="0">
                <a:solidFill>
                  <a:srgbClr val="E36C09"/>
                </a:solidFill>
                <a:latin typeface="Arial"/>
                <a:cs typeface="Arial"/>
              </a:rPr>
              <a:t>: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1" y="263171"/>
            <a:ext cx="383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toxicology, the median lethal dose, LD₅₀, LC₅₀ is a measure of the lethal dose of a toxin, radiation, or pathogen.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25293" y="36576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400" b="1" dirty="0"/>
              <a:t>Lethal Dosage 50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09600"/>
            <a:ext cx="8610600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Threshold Limit Value (TLV)</a:t>
            </a:r>
          </a:p>
          <a:p>
            <a:r>
              <a:rPr lang="en-IN" sz="2400" dirty="0"/>
              <a:t>TLVs are generally defined as air concentrations of chemicals that most workers can be exposed to for an 8-h workday, 40h per week for a working lifetime without suffering adverse effects.</a:t>
            </a:r>
          </a:p>
          <a:p>
            <a:endParaRPr lang="en-US" sz="2400" dirty="0"/>
          </a:p>
          <a:p>
            <a:r>
              <a:rPr lang="en-IN" sz="3200" b="1" dirty="0"/>
              <a:t>Short-term exposure limit (STEL) </a:t>
            </a:r>
            <a:r>
              <a:rPr lang="en-IN" sz="2400" dirty="0"/>
              <a:t>is a 15-min time-weighted average exposure that should not be exceeded during the workday even if the 8-h TWA is within the TLV.</a:t>
            </a:r>
          </a:p>
          <a:p>
            <a:r>
              <a:rPr lang="en-IN" sz="2400" dirty="0"/>
              <a:t>•Exposures at the STEL should not be repeated more than four times per day</a:t>
            </a:r>
          </a:p>
          <a:p>
            <a:r>
              <a:rPr lang="en-IN" sz="2400" dirty="0"/>
              <a:t>Zone A – irritation</a:t>
            </a:r>
          </a:p>
          <a:p>
            <a:r>
              <a:rPr lang="en-IN" sz="2400" dirty="0"/>
              <a:t>Zone B – coughing</a:t>
            </a:r>
          </a:p>
          <a:p>
            <a:r>
              <a:rPr lang="en-IN" sz="2400" dirty="0"/>
              <a:t>Zone C – breathing difficulty</a:t>
            </a:r>
          </a:p>
          <a:p>
            <a:r>
              <a:rPr lang="en-IN" sz="2400" dirty="0"/>
              <a:t>Zone D – collapse</a:t>
            </a:r>
          </a:p>
          <a:p>
            <a:r>
              <a:rPr lang="en-IN" sz="2400" dirty="0"/>
              <a:t>Zone E – death</a:t>
            </a:r>
          </a:p>
          <a:p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071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28600"/>
            <a:ext cx="8305800" cy="6272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38F9F0-532D-9D4D-BD83-F2E2AB8BF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9" y="1828800"/>
            <a:ext cx="741426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69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228600"/>
            <a:ext cx="8189976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976" y="272237"/>
            <a:ext cx="49409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FF0000"/>
                </a:solidFill>
              </a:rPr>
              <a:t>Chemical</a:t>
            </a:r>
            <a:r>
              <a:rPr sz="4800" spc="-35" dirty="0">
                <a:solidFill>
                  <a:srgbClr val="FF0000"/>
                </a:solidFill>
              </a:rPr>
              <a:t> </a:t>
            </a:r>
            <a:r>
              <a:rPr sz="4800" dirty="0">
                <a:solidFill>
                  <a:srgbClr val="FF0000"/>
                </a:solidFill>
              </a:rPr>
              <a:t>Hazard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604213"/>
            <a:ext cx="898779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>
                <a:latin typeface="Calibri"/>
                <a:cs typeface="Calibri"/>
              </a:rPr>
              <a:t>The </a:t>
            </a:r>
            <a:r>
              <a:rPr lang="en-US" sz="3600" spc="-10" dirty="0">
                <a:latin typeface="Calibri"/>
                <a:cs typeface="Calibri"/>
              </a:rPr>
              <a:t>undesired </a:t>
            </a:r>
            <a:r>
              <a:rPr lang="en-US" sz="3600" spc="-25" dirty="0">
                <a:latin typeface="Calibri"/>
                <a:cs typeface="Calibri"/>
              </a:rPr>
              <a:t>effects </a:t>
            </a:r>
            <a:r>
              <a:rPr lang="en-US" sz="3600" spc="-5" dirty="0">
                <a:latin typeface="Calibri"/>
                <a:cs typeface="Calibri"/>
              </a:rPr>
              <a:t>which </a:t>
            </a:r>
            <a:r>
              <a:rPr lang="en-US" sz="3600" spc="-20" dirty="0">
                <a:latin typeface="Calibri"/>
                <a:cs typeface="Calibri"/>
              </a:rPr>
              <a:t>are </a:t>
            </a:r>
            <a:r>
              <a:rPr lang="en-US" sz="3600" spc="-10" dirty="0">
                <a:latin typeface="Calibri"/>
                <a:cs typeface="Calibri"/>
              </a:rPr>
              <a:t>caused </a:t>
            </a:r>
            <a:r>
              <a:rPr lang="en-US" sz="3600" spc="-5" dirty="0">
                <a:latin typeface="Calibri"/>
                <a:cs typeface="Calibri"/>
              </a:rPr>
              <a:t>with </a:t>
            </a:r>
            <a:r>
              <a:rPr lang="en-US" sz="3600" spc="-10" dirty="0">
                <a:latin typeface="Calibri"/>
                <a:cs typeface="Calibri"/>
              </a:rPr>
              <a:t>the  absorption </a:t>
            </a:r>
            <a:r>
              <a:rPr lang="en-US" sz="3600" spc="-5" dirty="0">
                <a:latin typeface="Calibri"/>
                <a:cs typeface="Calibri"/>
              </a:rPr>
              <a:t>of </a:t>
            </a:r>
            <a:r>
              <a:rPr lang="en-US" sz="3600" spc="-15" dirty="0">
                <a:latin typeface="Calibri"/>
                <a:cs typeface="Calibri"/>
              </a:rPr>
              <a:t>hazardous  </a:t>
            </a:r>
            <a:r>
              <a:rPr lang="en-US" sz="3600" spc="-5" dirty="0">
                <a:latin typeface="Calibri"/>
                <a:cs typeface="Calibri"/>
              </a:rPr>
              <a:t>chemicals by </a:t>
            </a:r>
            <a:r>
              <a:rPr lang="en-US" sz="3600" spc="-10" dirty="0">
                <a:latin typeface="Calibri"/>
                <a:cs typeface="Calibri"/>
              </a:rPr>
              <a:t>the  </a:t>
            </a:r>
            <a:r>
              <a:rPr lang="en-US" sz="3600" dirty="0">
                <a:latin typeface="Calibri"/>
                <a:cs typeface="Calibri"/>
              </a:rPr>
              <a:t>human </a:t>
            </a:r>
            <a:r>
              <a:rPr lang="en-US" sz="3600" spc="-5" dirty="0">
                <a:latin typeface="Calibri"/>
                <a:cs typeface="Calibri"/>
              </a:rPr>
              <a:t>body- </a:t>
            </a:r>
            <a:r>
              <a:rPr lang="en-US" sz="3600" spc="-15" dirty="0">
                <a:latin typeface="Calibri"/>
                <a:cs typeface="Calibri"/>
              </a:rPr>
              <a:t>are </a:t>
            </a:r>
            <a:r>
              <a:rPr lang="en-US" sz="3600" spc="-5" dirty="0">
                <a:latin typeface="Calibri"/>
                <a:cs typeface="Calibri"/>
              </a:rPr>
              <a:t>called chemical</a:t>
            </a:r>
            <a:r>
              <a:rPr lang="en-US" sz="3600" spc="-8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hazards.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360242"/>
            <a:ext cx="6028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4155" algn="l"/>
                <a:tab pos="4190365" algn="l"/>
              </a:tabLst>
            </a:pPr>
            <a:r>
              <a:rPr lang="en-IN" sz="3600" spc="-5" dirty="0">
                <a:latin typeface="Calibri"/>
                <a:cs typeface="Calibri"/>
              </a:rPr>
              <a:t>Th</a:t>
            </a:r>
            <a:r>
              <a:rPr lang="en-IN" sz="3600" dirty="0">
                <a:latin typeface="Calibri"/>
                <a:cs typeface="Calibri"/>
              </a:rPr>
              <a:t>e	</a:t>
            </a:r>
            <a:r>
              <a:rPr lang="en-IN" sz="3600" spc="-5" dirty="0">
                <a:latin typeface="Calibri"/>
                <a:cs typeface="Calibri"/>
              </a:rPr>
              <a:t>ha</a:t>
            </a:r>
            <a:r>
              <a:rPr lang="en-IN" sz="3600" spc="-50" dirty="0">
                <a:latin typeface="Calibri"/>
                <a:cs typeface="Calibri"/>
              </a:rPr>
              <a:t>z</a:t>
            </a:r>
            <a:r>
              <a:rPr lang="en-IN" sz="3600" dirty="0">
                <a:latin typeface="Calibri"/>
                <a:cs typeface="Calibri"/>
              </a:rPr>
              <a:t>a</a:t>
            </a:r>
            <a:r>
              <a:rPr lang="en-IN" sz="3600" spc="-70" dirty="0">
                <a:latin typeface="Calibri"/>
                <a:cs typeface="Calibri"/>
              </a:rPr>
              <a:t>r</a:t>
            </a:r>
            <a:r>
              <a:rPr lang="en-IN" sz="3600" spc="-5" dirty="0">
                <a:latin typeface="Calibri"/>
                <a:cs typeface="Calibri"/>
              </a:rPr>
              <a:t>dou</a:t>
            </a:r>
            <a:r>
              <a:rPr lang="en-IN" sz="3600" dirty="0">
                <a:latin typeface="Calibri"/>
                <a:cs typeface="Calibri"/>
              </a:rPr>
              <a:t>s	chem</a:t>
            </a:r>
            <a:r>
              <a:rPr lang="en-IN" sz="3600" spc="-15" dirty="0">
                <a:latin typeface="Calibri"/>
                <a:cs typeface="Calibri"/>
              </a:rPr>
              <a:t>i</a:t>
            </a:r>
            <a:r>
              <a:rPr lang="en-IN" sz="3600" spc="-25" dirty="0">
                <a:latin typeface="Calibri"/>
                <a:cs typeface="Calibri"/>
              </a:rPr>
              <a:t>c</a:t>
            </a:r>
            <a:r>
              <a:rPr lang="en-IN" sz="3600" dirty="0">
                <a:latin typeface="Calibri"/>
                <a:cs typeface="Calibri"/>
              </a:rPr>
              <a:t>als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3909441"/>
            <a:ext cx="6396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82290" algn="l"/>
                <a:tab pos="3856354" algn="l"/>
                <a:tab pos="5261610" algn="l"/>
              </a:tabLst>
            </a:pPr>
            <a:r>
              <a:rPr sz="3600" spc="-25" dirty="0">
                <a:latin typeface="Calibri"/>
                <a:cs typeface="Calibri"/>
              </a:rPr>
              <a:t>c</a:t>
            </a:r>
            <a:r>
              <a:rPr sz="3600" spc="-5" dirty="0">
                <a:latin typeface="Calibri"/>
                <a:cs typeface="Calibri"/>
              </a:rPr>
              <a:t>once</a:t>
            </a:r>
            <a:r>
              <a:rPr sz="3600" spc="-30" dirty="0">
                <a:latin typeface="Calibri"/>
                <a:cs typeface="Calibri"/>
              </a:rPr>
              <a:t>n</a:t>
            </a:r>
            <a:r>
              <a:rPr sz="3600" spc="-20" dirty="0">
                <a:latin typeface="Calibri"/>
                <a:cs typeface="Calibri"/>
              </a:rPr>
              <a:t>t</a:t>
            </a:r>
            <a:r>
              <a:rPr sz="3600" spc="-70" dirty="0">
                <a:latin typeface="Calibri"/>
                <a:cs typeface="Calibri"/>
              </a:rPr>
              <a:t>r</a:t>
            </a:r>
            <a:r>
              <a:rPr sz="3600" spc="-35" dirty="0">
                <a:latin typeface="Calibri"/>
                <a:cs typeface="Calibri"/>
              </a:rPr>
              <a:t>a</a:t>
            </a:r>
            <a:r>
              <a:rPr sz="3600" dirty="0">
                <a:latin typeface="Calibri"/>
                <a:cs typeface="Calibri"/>
              </a:rPr>
              <a:t>ti</a:t>
            </a:r>
            <a:r>
              <a:rPr sz="3600" spc="-20" dirty="0">
                <a:latin typeface="Calibri"/>
                <a:cs typeface="Calibri"/>
              </a:rPr>
              <a:t>o</a:t>
            </a:r>
            <a:r>
              <a:rPr sz="3600" spc="-5" dirty="0">
                <a:latin typeface="Calibri"/>
                <a:cs typeface="Calibri"/>
              </a:rPr>
              <a:t>n</a:t>
            </a:r>
            <a:r>
              <a:rPr sz="3600" dirty="0">
                <a:latin typeface="Calibri"/>
                <a:cs typeface="Calibri"/>
              </a:rPr>
              <a:t>,	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r	</a:t>
            </a:r>
            <a:r>
              <a:rPr sz="3600" spc="-20" dirty="0">
                <a:latin typeface="Calibri"/>
                <a:cs typeface="Calibri"/>
              </a:rPr>
              <a:t>w</a:t>
            </a:r>
            <a:r>
              <a:rPr sz="3600" spc="-5" dirty="0">
                <a:latin typeface="Calibri"/>
                <a:cs typeface="Calibri"/>
              </a:rPr>
              <a:t>he</a:t>
            </a:r>
            <a:r>
              <a:rPr sz="3600" dirty="0">
                <a:latin typeface="Calibri"/>
                <a:cs typeface="Calibri"/>
              </a:rPr>
              <a:t>n	m</a:t>
            </a:r>
            <a:r>
              <a:rPr sz="3600" spc="-25" dirty="0">
                <a:latin typeface="Calibri"/>
                <a:cs typeface="Calibri"/>
              </a:rPr>
              <a:t>i</a:t>
            </a:r>
            <a:r>
              <a:rPr sz="3600" spc="-95" dirty="0">
                <a:latin typeface="Calibri"/>
                <a:cs typeface="Calibri"/>
              </a:rPr>
              <a:t>x</a:t>
            </a:r>
            <a:r>
              <a:rPr sz="3600" dirty="0">
                <a:latin typeface="Calibri"/>
                <a:cs typeface="Calibri"/>
              </a:rPr>
              <a:t>ed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3329" y="3360242"/>
            <a:ext cx="22421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  <a:tabLst>
                <a:tab pos="1209040" algn="l"/>
                <a:tab pos="1885950" algn="l"/>
              </a:tabLst>
            </a:pPr>
            <a:r>
              <a:rPr sz="3600" dirty="0">
                <a:latin typeface="Calibri"/>
                <a:cs typeface="Calibri"/>
              </a:rPr>
              <a:t>alone		</a:t>
            </a:r>
            <a:r>
              <a:rPr sz="3600" spc="-15" dirty="0">
                <a:latin typeface="Calibri"/>
                <a:cs typeface="Calibri"/>
              </a:rPr>
              <a:t>in  </a:t>
            </a:r>
            <a:r>
              <a:rPr sz="3600" dirty="0">
                <a:latin typeface="Calibri"/>
                <a:cs typeface="Calibri"/>
              </a:rPr>
              <a:t>w</a:t>
            </a:r>
            <a:r>
              <a:rPr sz="3600" spc="-20" dirty="0">
                <a:latin typeface="Calibri"/>
                <a:cs typeface="Calibri"/>
              </a:rPr>
              <a:t>i</a:t>
            </a:r>
            <a:r>
              <a:rPr sz="3600" dirty="0">
                <a:latin typeface="Calibri"/>
                <a:cs typeface="Calibri"/>
              </a:rPr>
              <a:t>th	</a:t>
            </a:r>
            <a:r>
              <a:rPr sz="3600" spc="-5" dirty="0">
                <a:latin typeface="Calibri"/>
                <a:cs typeface="Calibri"/>
              </a:rPr>
              <a:t>ot</a:t>
            </a:r>
            <a:r>
              <a:rPr sz="3600" spc="-20" dirty="0">
                <a:latin typeface="Calibri"/>
                <a:cs typeface="Calibri"/>
              </a:rPr>
              <a:t>h</a:t>
            </a:r>
            <a:r>
              <a:rPr sz="3600" dirty="0">
                <a:latin typeface="Calibri"/>
                <a:cs typeface="Calibri"/>
              </a:rPr>
              <a:t>er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4458080"/>
            <a:ext cx="8985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chemical </a:t>
            </a:r>
            <a:r>
              <a:rPr sz="3600" spc="-15" dirty="0">
                <a:latin typeface="Calibri"/>
                <a:cs typeface="Calibri"/>
              </a:rPr>
              <a:t>substance, </a:t>
            </a:r>
            <a:r>
              <a:rPr sz="3600" spc="-10" dirty="0">
                <a:latin typeface="Calibri"/>
                <a:cs typeface="Calibri"/>
              </a:rPr>
              <a:t>can </a:t>
            </a:r>
            <a:r>
              <a:rPr sz="3600" spc="-5" dirty="0">
                <a:latin typeface="Calibri"/>
                <a:cs typeface="Calibri"/>
              </a:rPr>
              <a:t>cause </a:t>
            </a:r>
            <a:r>
              <a:rPr sz="3600" spc="-40" dirty="0">
                <a:latin typeface="Calibri"/>
                <a:cs typeface="Calibri"/>
              </a:rPr>
              <a:t>injury, </a:t>
            </a:r>
            <a:r>
              <a:rPr sz="3600" spc="-5" dirty="0">
                <a:latin typeface="Calibri"/>
                <a:cs typeface="Calibri"/>
              </a:rPr>
              <a:t>disease or  </a:t>
            </a:r>
            <a:r>
              <a:rPr sz="3600" spc="-10" dirty="0">
                <a:latin typeface="Calibri"/>
                <a:cs typeface="Calibri"/>
              </a:rPr>
              <a:t>death.</a:t>
            </a:r>
            <a:endParaRPr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10292</TotalTime>
  <Words>1464</Words>
  <Application>Microsoft Office PowerPoint</Application>
  <PresentationFormat>On-screen Show (4:3)</PresentationFormat>
  <Paragraphs>228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Arial</vt:lpstr>
      <vt:lpstr>Calibri</vt:lpstr>
      <vt:lpstr>EB Garamond</vt:lpstr>
      <vt:lpstr>Google Sans</vt:lpstr>
      <vt:lpstr>Open Sans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Hazardous chemical</vt:lpstr>
      <vt:lpstr>PowerPoint Presentation</vt:lpstr>
      <vt:lpstr>PowerPoint Presentation</vt:lpstr>
      <vt:lpstr>PowerPoint Presentation</vt:lpstr>
      <vt:lpstr>PowerPoint Presentation</vt:lpstr>
      <vt:lpstr>Chemical Hazard</vt:lpstr>
      <vt:lpstr>Hazard label – NFPA (National fire protection Association) Diamond</vt:lpstr>
      <vt:lpstr>TYPES OF CHEMICAL HAZARD</vt:lpstr>
      <vt:lpstr>PHYSICAL HAZARD</vt:lpstr>
      <vt:lpstr>HEALTH HAZARD</vt:lpstr>
      <vt:lpstr>PowerPoint Presentation</vt:lpstr>
      <vt:lpstr>Types Of Chemical Hazard</vt:lpstr>
      <vt:lpstr>WHMIS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chemicals depends  on several factors</vt:lpstr>
      <vt:lpstr>Effect Of Chemicals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Controlling Chemical Hazards in the Workplace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Tips for Chemical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TOXICOLOGY</vt:lpstr>
      <vt:lpstr>“All substance are poisons”; there is  none, which is not a poison. The dose  differentiates a poison and a remedy.</vt:lpstr>
      <vt:lpstr>Sources of Toxin:</vt:lpstr>
      <vt:lpstr>Environment</vt:lpstr>
      <vt:lpstr>Toxicity</vt:lpstr>
      <vt:lpstr>Some possible outcomes of Toxicant:</vt:lpstr>
      <vt:lpstr>PowerPoint Presentation</vt:lpstr>
      <vt:lpstr>PowerPoint Presentation</vt:lpstr>
      <vt:lpstr>Types of Toxicity</vt:lpstr>
      <vt:lpstr>Conditions of strong poisoning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Nandy</dc:creator>
  <cp:lastModifiedBy>Praveen D</cp:lastModifiedBy>
  <cp:revision>42</cp:revision>
  <dcterms:created xsi:type="dcterms:W3CDTF">2018-07-26T15:35:31Z</dcterms:created>
  <dcterms:modified xsi:type="dcterms:W3CDTF">2023-08-25T04:56:57Z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2016-12-14T00:00:00Z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2018-07-26T00:00:00Z</vt:filetime>
  </property>
</Properties>
</file>